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8"/>
  </p:notesMasterIdLst>
  <p:handoutMasterIdLst>
    <p:handoutMasterId r:id="rId29"/>
  </p:handoutMasterIdLst>
  <p:sldIdLst>
    <p:sldId id="333" r:id="rId2"/>
    <p:sldId id="330" r:id="rId3"/>
    <p:sldId id="331" r:id="rId4"/>
    <p:sldId id="332" r:id="rId5"/>
    <p:sldId id="298" r:id="rId6"/>
    <p:sldId id="263" r:id="rId7"/>
    <p:sldId id="299" r:id="rId8"/>
    <p:sldId id="264" r:id="rId9"/>
    <p:sldId id="266" r:id="rId10"/>
    <p:sldId id="293" r:id="rId11"/>
    <p:sldId id="284" r:id="rId12"/>
    <p:sldId id="269" r:id="rId13"/>
    <p:sldId id="304" r:id="rId14"/>
    <p:sldId id="305" r:id="rId15"/>
    <p:sldId id="307" r:id="rId16"/>
    <p:sldId id="306" r:id="rId17"/>
    <p:sldId id="310" r:id="rId18"/>
    <p:sldId id="308" r:id="rId19"/>
    <p:sldId id="309" r:id="rId20"/>
    <p:sldId id="270" r:id="rId21"/>
    <p:sldId id="311" r:id="rId22"/>
    <p:sldId id="313" r:id="rId23"/>
    <p:sldId id="312" r:id="rId24"/>
    <p:sldId id="314" r:id="rId25"/>
    <p:sldId id="274" r:id="rId26"/>
    <p:sldId id="275" r:id="rId2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1"/>
    <p:restoredTop sz="85200"/>
  </p:normalViewPr>
  <p:slideViewPr>
    <p:cSldViewPr snapToGrid="0" snapToObjects="1">
      <p:cViewPr varScale="1">
        <p:scale>
          <a:sx n="91" d="100"/>
          <a:sy n="91" d="100"/>
        </p:scale>
        <p:origin x="1752"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4F913-475F-44C3-8A35-D5ED40EF72BB}"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D24154F-D72F-4AE3-B91E-FEE56442A929}">
      <dgm:prSet/>
      <dgm:spPr/>
      <dgm:t>
        <a:bodyPr/>
        <a:lstStyle/>
        <a:p>
          <a:pPr>
            <a:lnSpc>
              <a:spcPct val="100000"/>
            </a:lnSpc>
            <a:defRPr b="1"/>
          </a:pPr>
          <a:r>
            <a:rPr lang="en-US"/>
            <a:t>Summary of methodologies</a:t>
          </a:r>
        </a:p>
      </dgm:t>
    </dgm:pt>
    <dgm:pt modelId="{DED7238D-DF38-4279-99AC-F1546C43A7E5}" type="parTrans" cxnId="{23F92C6A-BA34-465A-9F92-D1289B4C0584}">
      <dgm:prSet/>
      <dgm:spPr/>
      <dgm:t>
        <a:bodyPr/>
        <a:lstStyle/>
        <a:p>
          <a:endParaRPr lang="en-US"/>
        </a:p>
      </dgm:t>
    </dgm:pt>
    <dgm:pt modelId="{0284CAF9-522B-483E-A53B-5B5B2E1DB904}" type="sibTrans" cxnId="{23F92C6A-BA34-465A-9F92-D1289B4C0584}">
      <dgm:prSet/>
      <dgm:spPr/>
      <dgm:t>
        <a:bodyPr/>
        <a:lstStyle/>
        <a:p>
          <a:endParaRPr lang="en-US"/>
        </a:p>
      </dgm:t>
    </dgm:pt>
    <dgm:pt modelId="{CB091D48-471D-4BA1-93CE-489DE37778A5}">
      <dgm:prSet/>
      <dgm:spPr/>
      <dgm:t>
        <a:bodyPr/>
        <a:lstStyle/>
        <a:p>
          <a:pPr>
            <a:lnSpc>
              <a:spcPct val="100000"/>
            </a:lnSpc>
          </a:pPr>
          <a:r>
            <a:rPr lang="en-US"/>
            <a:t>Data Collection through Florida DOE Website</a:t>
          </a:r>
        </a:p>
      </dgm:t>
    </dgm:pt>
    <dgm:pt modelId="{4DC78308-1709-4988-B845-CCE098F7B6BD}" type="parTrans" cxnId="{159DBACB-4ED6-4CE8-92E1-23FEF4CCD2B0}">
      <dgm:prSet/>
      <dgm:spPr/>
      <dgm:t>
        <a:bodyPr/>
        <a:lstStyle/>
        <a:p>
          <a:endParaRPr lang="en-US"/>
        </a:p>
      </dgm:t>
    </dgm:pt>
    <dgm:pt modelId="{33CEEAF4-4BD1-4CC7-A000-C5E91C0427F3}" type="sibTrans" cxnId="{159DBACB-4ED6-4CE8-92E1-23FEF4CCD2B0}">
      <dgm:prSet/>
      <dgm:spPr/>
      <dgm:t>
        <a:bodyPr/>
        <a:lstStyle/>
        <a:p>
          <a:endParaRPr lang="en-US"/>
        </a:p>
      </dgm:t>
    </dgm:pt>
    <dgm:pt modelId="{C63F45FA-D624-46B5-8B53-D348C3FA6F26}">
      <dgm:prSet/>
      <dgm:spPr/>
      <dgm:t>
        <a:bodyPr/>
        <a:lstStyle/>
        <a:p>
          <a:pPr>
            <a:lnSpc>
              <a:spcPct val="100000"/>
            </a:lnSpc>
          </a:pPr>
          <a:r>
            <a:rPr lang="en-US" dirty="0"/>
            <a:t>Data Cleaning and Formatting</a:t>
          </a:r>
        </a:p>
      </dgm:t>
    </dgm:pt>
    <dgm:pt modelId="{BF98B5BE-123E-4DE0-95A9-E794B86B153B}" type="parTrans" cxnId="{95AEB6DA-89D4-4F6E-9D24-81C832339D35}">
      <dgm:prSet/>
      <dgm:spPr/>
      <dgm:t>
        <a:bodyPr/>
        <a:lstStyle/>
        <a:p>
          <a:endParaRPr lang="en-US"/>
        </a:p>
      </dgm:t>
    </dgm:pt>
    <dgm:pt modelId="{F8B2CA6E-9635-40FD-A7ED-AE0F3BE03307}" type="sibTrans" cxnId="{95AEB6DA-89D4-4F6E-9D24-81C832339D35}">
      <dgm:prSet/>
      <dgm:spPr/>
      <dgm:t>
        <a:bodyPr/>
        <a:lstStyle/>
        <a:p>
          <a:endParaRPr lang="en-US"/>
        </a:p>
      </dgm:t>
    </dgm:pt>
    <dgm:pt modelId="{68D5DF1F-E87C-49DF-940C-DD2923D5A808}">
      <dgm:prSet/>
      <dgm:spPr/>
      <dgm:t>
        <a:bodyPr/>
        <a:lstStyle/>
        <a:p>
          <a:pPr>
            <a:lnSpc>
              <a:spcPct val="100000"/>
            </a:lnSpc>
          </a:pPr>
          <a:r>
            <a:rPr lang="en-US" dirty="0"/>
            <a:t>Exploratory Data Analysis with Data Visualization</a:t>
          </a:r>
        </a:p>
      </dgm:t>
    </dgm:pt>
    <dgm:pt modelId="{86F6BB42-2DCB-40D6-AC28-F07041DD2B8F}" type="parTrans" cxnId="{59F86DBB-8295-426B-9511-2DA21009517A}">
      <dgm:prSet/>
      <dgm:spPr/>
      <dgm:t>
        <a:bodyPr/>
        <a:lstStyle/>
        <a:p>
          <a:endParaRPr lang="en-US"/>
        </a:p>
      </dgm:t>
    </dgm:pt>
    <dgm:pt modelId="{796128CC-2F80-4710-BB46-AAD814F820E2}" type="sibTrans" cxnId="{59F86DBB-8295-426B-9511-2DA21009517A}">
      <dgm:prSet/>
      <dgm:spPr/>
      <dgm:t>
        <a:bodyPr/>
        <a:lstStyle/>
        <a:p>
          <a:endParaRPr lang="en-US"/>
        </a:p>
      </dgm:t>
    </dgm:pt>
    <dgm:pt modelId="{43478B72-5453-48F7-AE88-E5C840BD813F}">
      <dgm:prSet/>
      <dgm:spPr/>
      <dgm:t>
        <a:bodyPr/>
        <a:lstStyle/>
        <a:p>
          <a:pPr>
            <a:lnSpc>
              <a:spcPct val="100000"/>
            </a:lnSpc>
            <a:defRPr b="1"/>
          </a:pPr>
          <a:r>
            <a:rPr lang="en-US"/>
            <a:t>Summary of all results</a:t>
          </a:r>
        </a:p>
      </dgm:t>
    </dgm:pt>
    <dgm:pt modelId="{D73305F9-D4F9-45C5-A830-6B7EC8893D08}" type="parTrans" cxnId="{376DE4DC-A777-426E-A473-9540B6CF7DB2}">
      <dgm:prSet/>
      <dgm:spPr/>
      <dgm:t>
        <a:bodyPr/>
        <a:lstStyle/>
        <a:p>
          <a:endParaRPr lang="en-US"/>
        </a:p>
      </dgm:t>
    </dgm:pt>
    <dgm:pt modelId="{3ABFCE74-4523-45B8-BB69-D57783E141B0}" type="sibTrans" cxnId="{376DE4DC-A777-426E-A473-9540B6CF7DB2}">
      <dgm:prSet/>
      <dgm:spPr/>
      <dgm:t>
        <a:bodyPr/>
        <a:lstStyle/>
        <a:p>
          <a:endParaRPr lang="en-US"/>
        </a:p>
      </dgm:t>
    </dgm:pt>
    <dgm:pt modelId="{8420081B-D09A-4C0F-B1F0-FE0655218FD2}">
      <dgm:prSet/>
      <dgm:spPr/>
      <dgm:t>
        <a:bodyPr/>
        <a:lstStyle/>
        <a:p>
          <a:pPr>
            <a:lnSpc>
              <a:spcPct val="100000"/>
            </a:lnSpc>
          </a:pPr>
          <a:r>
            <a:rPr lang="en-US"/>
            <a:t>Exploratory Data Analysis result</a:t>
          </a:r>
        </a:p>
      </dgm:t>
    </dgm:pt>
    <dgm:pt modelId="{3843F5AD-C7E0-4CC1-A375-DF1CA02E9999}" type="parTrans" cxnId="{2637C574-DCA6-42E4-A3E1-A8E4DA3416EF}">
      <dgm:prSet/>
      <dgm:spPr/>
      <dgm:t>
        <a:bodyPr/>
        <a:lstStyle/>
        <a:p>
          <a:endParaRPr lang="en-US"/>
        </a:p>
      </dgm:t>
    </dgm:pt>
    <dgm:pt modelId="{E680A119-5953-4C5E-97AB-2DB3BF115180}" type="sibTrans" cxnId="{2637C574-DCA6-42E4-A3E1-A8E4DA3416EF}">
      <dgm:prSet/>
      <dgm:spPr/>
      <dgm:t>
        <a:bodyPr/>
        <a:lstStyle/>
        <a:p>
          <a:endParaRPr lang="en-US"/>
        </a:p>
      </dgm:t>
    </dgm:pt>
    <dgm:pt modelId="{0CDC8710-AE4F-47EA-9AFC-07334847EDA7}">
      <dgm:prSet/>
      <dgm:spPr/>
      <dgm:t>
        <a:bodyPr/>
        <a:lstStyle/>
        <a:p>
          <a:pPr>
            <a:lnSpc>
              <a:spcPct val="100000"/>
            </a:lnSpc>
          </a:pPr>
          <a:r>
            <a:rPr lang="en-US" dirty="0"/>
            <a:t>Interactive analytics in screenshots</a:t>
          </a:r>
        </a:p>
      </dgm:t>
    </dgm:pt>
    <dgm:pt modelId="{470FF7F2-FE5B-480E-8D99-78258A3F63F6}" type="parTrans" cxnId="{6F04C6EF-41D2-484D-BD27-378BACB298D2}">
      <dgm:prSet/>
      <dgm:spPr/>
      <dgm:t>
        <a:bodyPr/>
        <a:lstStyle/>
        <a:p>
          <a:endParaRPr lang="en-US"/>
        </a:p>
      </dgm:t>
    </dgm:pt>
    <dgm:pt modelId="{0B787C10-58D1-45FB-9967-EC86C264F0EC}" type="sibTrans" cxnId="{6F04C6EF-41D2-484D-BD27-378BACB298D2}">
      <dgm:prSet/>
      <dgm:spPr/>
      <dgm:t>
        <a:bodyPr/>
        <a:lstStyle/>
        <a:p>
          <a:endParaRPr lang="en-US"/>
        </a:p>
      </dgm:t>
    </dgm:pt>
    <dgm:pt modelId="{5EDB697B-7CDE-4A67-85CE-69F6BA16C3A5}" type="pres">
      <dgm:prSet presAssocID="{6954F913-475F-44C3-8A35-D5ED40EF72BB}" presName="root" presStyleCnt="0">
        <dgm:presLayoutVars>
          <dgm:dir/>
          <dgm:resizeHandles val="exact"/>
        </dgm:presLayoutVars>
      </dgm:prSet>
      <dgm:spPr/>
    </dgm:pt>
    <dgm:pt modelId="{A860BDA3-6C9C-48EA-854F-2BA9F409B169}" type="pres">
      <dgm:prSet presAssocID="{ED24154F-D72F-4AE3-B91E-FEE56442A929}" presName="compNode" presStyleCnt="0"/>
      <dgm:spPr/>
    </dgm:pt>
    <dgm:pt modelId="{F7624C97-C63E-40CC-9090-A5EE8EFC59E6}" type="pres">
      <dgm:prSet presAssocID="{ED24154F-D72F-4AE3-B91E-FEE56442A92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6F6DBFA2-47CC-4978-8936-0CD866D45A3E}" type="pres">
      <dgm:prSet presAssocID="{ED24154F-D72F-4AE3-B91E-FEE56442A929}" presName="iconSpace" presStyleCnt="0"/>
      <dgm:spPr/>
    </dgm:pt>
    <dgm:pt modelId="{CEF30861-0812-4870-BC78-C91CE9D01C53}" type="pres">
      <dgm:prSet presAssocID="{ED24154F-D72F-4AE3-B91E-FEE56442A929}" presName="parTx" presStyleLbl="revTx" presStyleIdx="0" presStyleCnt="4">
        <dgm:presLayoutVars>
          <dgm:chMax val="0"/>
          <dgm:chPref val="0"/>
        </dgm:presLayoutVars>
      </dgm:prSet>
      <dgm:spPr/>
    </dgm:pt>
    <dgm:pt modelId="{22C13276-2795-41D8-AED8-870292134CF6}" type="pres">
      <dgm:prSet presAssocID="{ED24154F-D72F-4AE3-B91E-FEE56442A929}" presName="txSpace" presStyleCnt="0"/>
      <dgm:spPr/>
    </dgm:pt>
    <dgm:pt modelId="{66FB985F-6F13-4580-8826-31DBD7F5FA37}" type="pres">
      <dgm:prSet presAssocID="{ED24154F-D72F-4AE3-B91E-FEE56442A929}" presName="desTx" presStyleLbl="revTx" presStyleIdx="1" presStyleCnt="4">
        <dgm:presLayoutVars/>
      </dgm:prSet>
      <dgm:spPr/>
    </dgm:pt>
    <dgm:pt modelId="{FB0F6561-703A-483D-9E2D-3675D0653655}" type="pres">
      <dgm:prSet presAssocID="{0284CAF9-522B-483E-A53B-5B5B2E1DB904}" presName="sibTrans" presStyleCnt="0"/>
      <dgm:spPr/>
    </dgm:pt>
    <dgm:pt modelId="{52C5A8FD-58CF-4C5D-A202-CC145624A5D3}" type="pres">
      <dgm:prSet presAssocID="{43478B72-5453-48F7-AE88-E5C840BD813F}" presName="compNode" presStyleCnt="0"/>
      <dgm:spPr/>
    </dgm:pt>
    <dgm:pt modelId="{FB747BAB-6165-488F-A7BE-B008572D22D4}" type="pres">
      <dgm:prSet presAssocID="{43478B72-5453-48F7-AE88-E5C840BD81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20B4AC52-7BC9-4CB1-B409-C1982418EDA8}" type="pres">
      <dgm:prSet presAssocID="{43478B72-5453-48F7-AE88-E5C840BD813F}" presName="iconSpace" presStyleCnt="0"/>
      <dgm:spPr/>
    </dgm:pt>
    <dgm:pt modelId="{14CF2F80-6674-4D43-BCD4-776625960DB3}" type="pres">
      <dgm:prSet presAssocID="{43478B72-5453-48F7-AE88-E5C840BD813F}" presName="parTx" presStyleLbl="revTx" presStyleIdx="2" presStyleCnt="4">
        <dgm:presLayoutVars>
          <dgm:chMax val="0"/>
          <dgm:chPref val="0"/>
        </dgm:presLayoutVars>
      </dgm:prSet>
      <dgm:spPr/>
    </dgm:pt>
    <dgm:pt modelId="{B191953A-F53A-4E73-8E0F-4CE5FB43D4F2}" type="pres">
      <dgm:prSet presAssocID="{43478B72-5453-48F7-AE88-E5C840BD813F}" presName="txSpace" presStyleCnt="0"/>
      <dgm:spPr/>
    </dgm:pt>
    <dgm:pt modelId="{FC8DFAB4-63BC-4990-A174-ACAB47283476}" type="pres">
      <dgm:prSet presAssocID="{43478B72-5453-48F7-AE88-E5C840BD813F}" presName="desTx" presStyleLbl="revTx" presStyleIdx="3" presStyleCnt="4">
        <dgm:presLayoutVars/>
      </dgm:prSet>
      <dgm:spPr/>
    </dgm:pt>
  </dgm:ptLst>
  <dgm:cxnLst>
    <dgm:cxn modelId="{BFE3271C-6367-4297-83C8-3D2EA870024F}" type="presOf" srcId="{8420081B-D09A-4C0F-B1F0-FE0655218FD2}" destId="{FC8DFAB4-63BC-4990-A174-ACAB47283476}" srcOrd="0" destOrd="0" presId="urn:microsoft.com/office/officeart/2018/5/layout/CenteredIconLabelDescriptionList"/>
    <dgm:cxn modelId="{A14F3C26-65A8-47D0-84B9-3AFD217120C7}" type="presOf" srcId="{68D5DF1F-E87C-49DF-940C-DD2923D5A808}" destId="{66FB985F-6F13-4580-8826-31DBD7F5FA37}" srcOrd="0" destOrd="2" presId="urn:microsoft.com/office/officeart/2018/5/layout/CenteredIconLabelDescriptionList"/>
    <dgm:cxn modelId="{23F92C6A-BA34-465A-9F92-D1289B4C0584}" srcId="{6954F913-475F-44C3-8A35-D5ED40EF72BB}" destId="{ED24154F-D72F-4AE3-B91E-FEE56442A929}" srcOrd="0" destOrd="0" parTransId="{DED7238D-DF38-4279-99AC-F1546C43A7E5}" sibTransId="{0284CAF9-522B-483E-A53B-5B5B2E1DB904}"/>
    <dgm:cxn modelId="{2637C574-DCA6-42E4-A3E1-A8E4DA3416EF}" srcId="{43478B72-5453-48F7-AE88-E5C840BD813F}" destId="{8420081B-D09A-4C0F-B1F0-FE0655218FD2}" srcOrd="0" destOrd="0" parTransId="{3843F5AD-C7E0-4CC1-A375-DF1CA02E9999}" sibTransId="{E680A119-5953-4C5E-97AB-2DB3BF115180}"/>
    <dgm:cxn modelId="{971E038E-A700-419D-95CF-7B3EE462F898}" type="presOf" srcId="{6954F913-475F-44C3-8A35-D5ED40EF72BB}" destId="{5EDB697B-7CDE-4A67-85CE-69F6BA16C3A5}" srcOrd="0" destOrd="0" presId="urn:microsoft.com/office/officeart/2018/5/layout/CenteredIconLabelDescriptionList"/>
    <dgm:cxn modelId="{CC2FEC9F-4B7B-426A-8658-815BCE03BF24}" type="presOf" srcId="{CB091D48-471D-4BA1-93CE-489DE37778A5}" destId="{66FB985F-6F13-4580-8826-31DBD7F5FA37}" srcOrd="0" destOrd="0" presId="urn:microsoft.com/office/officeart/2018/5/layout/CenteredIconLabelDescriptionList"/>
    <dgm:cxn modelId="{9F44C8A9-18D2-4087-AC69-DBD400205997}" type="presOf" srcId="{0CDC8710-AE4F-47EA-9AFC-07334847EDA7}" destId="{FC8DFAB4-63BC-4990-A174-ACAB47283476}" srcOrd="0" destOrd="1" presId="urn:microsoft.com/office/officeart/2018/5/layout/CenteredIconLabelDescriptionList"/>
    <dgm:cxn modelId="{9FB10CB5-5F40-4F5E-92D3-65874C49A9AF}" type="presOf" srcId="{C63F45FA-D624-46B5-8B53-D348C3FA6F26}" destId="{66FB985F-6F13-4580-8826-31DBD7F5FA37}" srcOrd="0" destOrd="1" presId="urn:microsoft.com/office/officeart/2018/5/layout/CenteredIconLabelDescriptionList"/>
    <dgm:cxn modelId="{59F86DBB-8295-426B-9511-2DA21009517A}" srcId="{ED24154F-D72F-4AE3-B91E-FEE56442A929}" destId="{68D5DF1F-E87C-49DF-940C-DD2923D5A808}" srcOrd="2" destOrd="0" parTransId="{86F6BB42-2DCB-40D6-AC28-F07041DD2B8F}" sibTransId="{796128CC-2F80-4710-BB46-AAD814F820E2}"/>
    <dgm:cxn modelId="{159DBACB-4ED6-4CE8-92E1-23FEF4CCD2B0}" srcId="{ED24154F-D72F-4AE3-B91E-FEE56442A929}" destId="{CB091D48-471D-4BA1-93CE-489DE37778A5}" srcOrd="0" destOrd="0" parTransId="{4DC78308-1709-4988-B845-CCE098F7B6BD}" sibTransId="{33CEEAF4-4BD1-4CC7-A000-C5E91C0427F3}"/>
    <dgm:cxn modelId="{8533FCD2-2949-47BE-A55E-DB5AADA253A1}" type="presOf" srcId="{43478B72-5453-48F7-AE88-E5C840BD813F}" destId="{14CF2F80-6674-4D43-BCD4-776625960DB3}" srcOrd="0" destOrd="0" presId="urn:microsoft.com/office/officeart/2018/5/layout/CenteredIconLabelDescriptionList"/>
    <dgm:cxn modelId="{A7064AD3-B810-4ECC-ACB2-DDC69F3A128D}" type="presOf" srcId="{ED24154F-D72F-4AE3-B91E-FEE56442A929}" destId="{CEF30861-0812-4870-BC78-C91CE9D01C53}" srcOrd="0" destOrd="0" presId="urn:microsoft.com/office/officeart/2018/5/layout/CenteredIconLabelDescriptionList"/>
    <dgm:cxn modelId="{95AEB6DA-89D4-4F6E-9D24-81C832339D35}" srcId="{ED24154F-D72F-4AE3-B91E-FEE56442A929}" destId="{C63F45FA-D624-46B5-8B53-D348C3FA6F26}" srcOrd="1" destOrd="0" parTransId="{BF98B5BE-123E-4DE0-95A9-E794B86B153B}" sibTransId="{F8B2CA6E-9635-40FD-A7ED-AE0F3BE03307}"/>
    <dgm:cxn modelId="{376DE4DC-A777-426E-A473-9540B6CF7DB2}" srcId="{6954F913-475F-44C3-8A35-D5ED40EF72BB}" destId="{43478B72-5453-48F7-AE88-E5C840BD813F}" srcOrd="1" destOrd="0" parTransId="{D73305F9-D4F9-45C5-A830-6B7EC8893D08}" sibTransId="{3ABFCE74-4523-45B8-BB69-D57783E141B0}"/>
    <dgm:cxn modelId="{6F04C6EF-41D2-484D-BD27-378BACB298D2}" srcId="{43478B72-5453-48F7-AE88-E5C840BD813F}" destId="{0CDC8710-AE4F-47EA-9AFC-07334847EDA7}" srcOrd="1" destOrd="0" parTransId="{470FF7F2-FE5B-480E-8D99-78258A3F63F6}" sibTransId="{0B787C10-58D1-45FB-9967-EC86C264F0EC}"/>
    <dgm:cxn modelId="{7F9144C4-EDDC-4478-BD4F-B641404DDC68}" type="presParOf" srcId="{5EDB697B-7CDE-4A67-85CE-69F6BA16C3A5}" destId="{A860BDA3-6C9C-48EA-854F-2BA9F409B169}" srcOrd="0" destOrd="0" presId="urn:microsoft.com/office/officeart/2018/5/layout/CenteredIconLabelDescriptionList"/>
    <dgm:cxn modelId="{9192553E-6ADD-4FE2-A441-6C2470FA918F}" type="presParOf" srcId="{A860BDA3-6C9C-48EA-854F-2BA9F409B169}" destId="{F7624C97-C63E-40CC-9090-A5EE8EFC59E6}" srcOrd="0" destOrd="0" presId="urn:microsoft.com/office/officeart/2018/5/layout/CenteredIconLabelDescriptionList"/>
    <dgm:cxn modelId="{FCFE0214-A6B0-4FC7-BCB2-F9C235ADCCE8}" type="presParOf" srcId="{A860BDA3-6C9C-48EA-854F-2BA9F409B169}" destId="{6F6DBFA2-47CC-4978-8936-0CD866D45A3E}" srcOrd="1" destOrd="0" presId="urn:microsoft.com/office/officeart/2018/5/layout/CenteredIconLabelDescriptionList"/>
    <dgm:cxn modelId="{9A4B2697-CAA3-4096-A322-F81532D385BB}" type="presParOf" srcId="{A860BDA3-6C9C-48EA-854F-2BA9F409B169}" destId="{CEF30861-0812-4870-BC78-C91CE9D01C53}" srcOrd="2" destOrd="0" presId="urn:microsoft.com/office/officeart/2018/5/layout/CenteredIconLabelDescriptionList"/>
    <dgm:cxn modelId="{78673C8D-BE43-448F-B934-2BC66651723D}" type="presParOf" srcId="{A860BDA3-6C9C-48EA-854F-2BA9F409B169}" destId="{22C13276-2795-41D8-AED8-870292134CF6}" srcOrd="3" destOrd="0" presId="urn:microsoft.com/office/officeart/2018/5/layout/CenteredIconLabelDescriptionList"/>
    <dgm:cxn modelId="{91F4931F-86CB-41F6-8E11-6B32797F3BFB}" type="presParOf" srcId="{A860BDA3-6C9C-48EA-854F-2BA9F409B169}" destId="{66FB985F-6F13-4580-8826-31DBD7F5FA37}" srcOrd="4" destOrd="0" presId="urn:microsoft.com/office/officeart/2018/5/layout/CenteredIconLabelDescriptionList"/>
    <dgm:cxn modelId="{CBA9DA8D-8202-4710-9393-D82085869B5F}" type="presParOf" srcId="{5EDB697B-7CDE-4A67-85CE-69F6BA16C3A5}" destId="{FB0F6561-703A-483D-9E2D-3675D0653655}" srcOrd="1" destOrd="0" presId="urn:microsoft.com/office/officeart/2018/5/layout/CenteredIconLabelDescriptionList"/>
    <dgm:cxn modelId="{39325E22-6CC8-4E34-9FD4-5E590D270D04}" type="presParOf" srcId="{5EDB697B-7CDE-4A67-85CE-69F6BA16C3A5}" destId="{52C5A8FD-58CF-4C5D-A202-CC145624A5D3}" srcOrd="2" destOrd="0" presId="urn:microsoft.com/office/officeart/2018/5/layout/CenteredIconLabelDescriptionList"/>
    <dgm:cxn modelId="{C33E455F-4488-4E16-8B29-E8E23E24CE05}" type="presParOf" srcId="{52C5A8FD-58CF-4C5D-A202-CC145624A5D3}" destId="{FB747BAB-6165-488F-A7BE-B008572D22D4}" srcOrd="0" destOrd="0" presId="urn:microsoft.com/office/officeart/2018/5/layout/CenteredIconLabelDescriptionList"/>
    <dgm:cxn modelId="{0D81321A-AADC-4603-A613-38C080C81E6C}" type="presParOf" srcId="{52C5A8FD-58CF-4C5D-A202-CC145624A5D3}" destId="{20B4AC52-7BC9-4CB1-B409-C1982418EDA8}" srcOrd="1" destOrd="0" presId="urn:microsoft.com/office/officeart/2018/5/layout/CenteredIconLabelDescriptionList"/>
    <dgm:cxn modelId="{FC2B54BE-0456-4922-8F17-A6C35ADA1194}" type="presParOf" srcId="{52C5A8FD-58CF-4C5D-A202-CC145624A5D3}" destId="{14CF2F80-6674-4D43-BCD4-776625960DB3}" srcOrd="2" destOrd="0" presId="urn:microsoft.com/office/officeart/2018/5/layout/CenteredIconLabelDescriptionList"/>
    <dgm:cxn modelId="{ADB8B8D6-E714-4193-8C99-E12DE1AD231F}" type="presParOf" srcId="{52C5A8FD-58CF-4C5D-A202-CC145624A5D3}" destId="{B191953A-F53A-4E73-8E0F-4CE5FB43D4F2}" srcOrd="3" destOrd="0" presId="urn:microsoft.com/office/officeart/2018/5/layout/CenteredIconLabelDescriptionList"/>
    <dgm:cxn modelId="{E918EE5B-9020-41F0-884D-4B7820034C4B}" type="presParOf" srcId="{52C5A8FD-58CF-4C5D-A202-CC145624A5D3}" destId="{FC8DFAB4-63BC-4990-A174-ACAB4728347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24C97-C63E-40CC-9090-A5EE8EFC59E6}">
      <dsp:nvSpPr>
        <dsp:cNvPr id="0" name=""/>
        <dsp:cNvSpPr/>
      </dsp:nvSpPr>
      <dsp:spPr>
        <a:xfrm>
          <a:off x="2169914" y="42061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F30861-0812-4870-BC78-C91CE9D01C53}">
      <dsp:nvSpPr>
        <dsp:cNvPr id="0" name=""/>
        <dsp:cNvSpPr/>
      </dsp:nvSpPr>
      <dsp:spPr>
        <a:xfrm>
          <a:off x="765914" y="207672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Summary of methodologies</a:t>
          </a:r>
        </a:p>
      </dsp:txBody>
      <dsp:txXfrm>
        <a:off x="765914" y="2076729"/>
        <a:ext cx="4320000" cy="648000"/>
      </dsp:txXfrm>
    </dsp:sp>
    <dsp:sp modelId="{66FB985F-6F13-4580-8826-31DBD7F5FA37}">
      <dsp:nvSpPr>
        <dsp:cNvPr id="0" name=""/>
        <dsp:cNvSpPr/>
      </dsp:nvSpPr>
      <dsp:spPr>
        <a:xfrm>
          <a:off x="765914" y="2791760"/>
          <a:ext cx="4320000" cy="98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Data Collection through Florida DOE Website</a:t>
          </a:r>
        </a:p>
        <a:p>
          <a:pPr marL="0" lvl="0" indent="0" algn="ctr" defTabSz="755650">
            <a:lnSpc>
              <a:spcPct val="100000"/>
            </a:lnSpc>
            <a:spcBef>
              <a:spcPct val="0"/>
            </a:spcBef>
            <a:spcAft>
              <a:spcPct val="35000"/>
            </a:spcAft>
            <a:buNone/>
          </a:pPr>
          <a:r>
            <a:rPr lang="en-US" sz="1700" kern="1200" dirty="0"/>
            <a:t>Data Cleaning and Formatting</a:t>
          </a:r>
        </a:p>
        <a:p>
          <a:pPr marL="0" lvl="0" indent="0" algn="ctr" defTabSz="755650">
            <a:lnSpc>
              <a:spcPct val="100000"/>
            </a:lnSpc>
            <a:spcBef>
              <a:spcPct val="0"/>
            </a:spcBef>
            <a:spcAft>
              <a:spcPct val="35000"/>
            </a:spcAft>
            <a:buNone/>
          </a:pPr>
          <a:r>
            <a:rPr lang="en-US" sz="1700" kern="1200" dirty="0"/>
            <a:t>Exploratory Data Analysis with Data Visualization</a:t>
          </a:r>
        </a:p>
      </dsp:txBody>
      <dsp:txXfrm>
        <a:off x="765914" y="2791760"/>
        <a:ext cx="4320000" cy="980432"/>
      </dsp:txXfrm>
    </dsp:sp>
    <dsp:sp modelId="{FB747BAB-6165-488F-A7BE-B008572D22D4}">
      <dsp:nvSpPr>
        <dsp:cNvPr id="0" name=""/>
        <dsp:cNvSpPr/>
      </dsp:nvSpPr>
      <dsp:spPr>
        <a:xfrm>
          <a:off x="7245914" y="42061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CF2F80-6674-4D43-BCD4-776625960DB3}">
      <dsp:nvSpPr>
        <dsp:cNvPr id="0" name=""/>
        <dsp:cNvSpPr/>
      </dsp:nvSpPr>
      <dsp:spPr>
        <a:xfrm>
          <a:off x="5841914" y="207672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Summary of all results</a:t>
          </a:r>
        </a:p>
      </dsp:txBody>
      <dsp:txXfrm>
        <a:off x="5841914" y="2076729"/>
        <a:ext cx="4320000" cy="648000"/>
      </dsp:txXfrm>
    </dsp:sp>
    <dsp:sp modelId="{FC8DFAB4-63BC-4990-A174-ACAB47283476}">
      <dsp:nvSpPr>
        <dsp:cNvPr id="0" name=""/>
        <dsp:cNvSpPr/>
      </dsp:nvSpPr>
      <dsp:spPr>
        <a:xfrm>
          <a:off x="5841914" y="2791760"/>
          <a:ext cx="4320000" cy="980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Exploratory Data Analysis result</a:t>
          </a:r>
        </a:p>
        <a:p>
          <a:pPr marL="0" lvl="0" indent="0" algn="ctr" defTabSz="755650">
            <a:lnSpc>
              <a:spcPct val="100000"/>
            </a:lnSpc>
            <a:spcBef>
              <a:spcPct val="0"/>
            </a:spcBef>
            <a:spcAft>
              <a:spcPct val="35000"/>
            </a:spcAft>
            <a:buNone/>
          </a:pPr>
          <a:r>
            <a:rPr lang="en-US" sz="1700" kern="1200" dirty="0"/>
            <a:t>Interactive analytics in screenshots</a:t>
          </a:r>
        </a:p>
      </dsp:txBody>
      <dsp:txXfrm>
        <a:off x="5841914" y="2791760"/>
        <a:ext cx="4320000" cy="98043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5/13/23</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296696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276951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276521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80772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5/13/23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fldoe.org/safe-schools/sesir-discipline-data/"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4" name="Rectangle 105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roup pushes for new Detroit schools commission">
            <a:extLst>
              <a:ext uri="{FF2B5EF4-FFF2-40B4-BE49-F238E27FC236}">
                <a16:creationId xmlns:a16="http://schemas.microsoft.com/office/drawing/2014/main" id="{A5AE821C-BAD3-E9B4-5FBC-5FE548C1B5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18" t="9493" r="4173"/>
          <a:stretch/>
        </p:blipFill>
        <p:spPr bwMode="auto">
          <a:xfrm>
            <a:off x="-4" y="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6" name="Rectangle 105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F764EB5-9346-064F-8694-8482E89831EE}"/>
              </a:ext>
            </a:extLst>
          </p:cNvPr>
          <p:cNvSpPr/>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100" dirty="0">
                <a:latin typeface="+mj-lt"/>
                <a:ea typeface="+mj-ea"/>
                <a:cs typeface="+mj-cs"/>
              </a:rPr>
              <a:t>Florida Discipline Report and the Effects of Covid-19</a:t>
            </a:r>
          </a:p>
        </p:txBody>
      </p:sp>
      <p:sp>
        <p:nvSpPr>
          <p:cNvPr id="1058" name="Rectangle: Rounded Corners 105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B04955-7701-0624-9D3A-AFFEECA3F68A}"/>
              </a:ext>
            </a:extLst>
          </p:cNvPr>
          <p:cNvSpPr/>
          <p:nvPr/>
        </p:nvSpPr>
        <p:spPr>
          <a:xfrm>
            <a:off x="2574542" y="5656329"/>
            <a:ext cx="3975639"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Nathan Johnson   4/26/23</a:t>
            </a:r>
          </a:p>
        </p:txBody>
      </p:sp>
    </p:spTree>
    <p:extLst>
      <p:ext uri="{BB962C8B-B14F-4D97-AF65-F5344CB8AC3E}">
        <p14:creationId xmlns:p14="http://schemas.microsoft.com/office/powerpoint/2010/main" val="332981049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1"/>
          <p:cNvSpPr txBox="1"/>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Exploratory Data Analysis </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11DBE5A-A922-75D8-AF20-BBCAB3F5AF53}"/>
              </a:ext>
            </a:extLst>
          </p:cNvPr>
          <p:cNvPicPr>
            <a:picLocks noChangeAspect="1"/>
          </p:cNvPicPr>
          <p:nvPr/>
        </p:nvPicPr>
        <p:blipFill>
          <a:blip r:embed="rId2"/>
          <a:stretch>
            <a:fillRect/>
          </a:stretch>
        </p:blipFill>
        <p:spPr>
          <a:xfrm>
            <a:off x="659914" y="1204746"/>
            <a:ext cx="10872172" cy="1956988"/>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dirty="0"/>
              <a:t>Other methods were used to analyze the relationship between variables, such as correlation. I then analyzed the data values to find relationships.</a:t>
            </a:r>
          </a:p>
          <a:p>
            <a:endParaRPr lang="en-US" dirty="0"/>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Incidences</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527288" y="5668855"/>
            <a:ext cx="2617026" cy="383165"/>
          </a:xfrm>
        </p:spPr>
        <p:txBody>
          <a:bodyPr/>
          <a:lstStyle/>
          <a:p>
            <a:pPr defTabSz="868680">
              <a:spcAft>
                <a:spcPts val="600"/>
              </a:spcAft>
            </a:pPr>
            <a:fld id="{5075537C-CA84-1446-933C-8E9D027F9201}" type="slidenum">
              <a:rPr lang="en-US" sz="1520" kern="1200">
                <a:solidFill>
                  <a:srgbClr val="1C7DDB"/>
                </a:solidFill>
                <a:latin typeface="Abadi" panose="020B0604020104020204" pitchFamily="34" charset="0"/>
                <a:ea typeface="+mn-ea"/>
                <a:cs typeface="+mn-cs"/>
              </a:rPr>
              <a:pPr defTabSz="868680">
                <a:spcAft>
                  <a:spcPts val="600"/>
                </a:spcAft>
              </a:pPr>
              <a:t>12</a:t>
            </a:fld>
            <a:endParaRPr lang="en-US"/>
          </a:p>
        </p:txBody>
      </p:sp>
      <p:sp>
        <p:nvSpPr>
          <p:cNvPr id="3" name="Content Placeholder 2"/>
          <p:cNvSpPr>
            <a:spLocks noGrp="1"/>
          </p:cNvSpPr>
          <p:nvPr>
            <p:ph type="body" sz="half" idx="4294967295"/>
          </p:nvPr>
        </p:nvSpPr>
        <p:spPr>
          <a:xfrm>
            <a:off x="1038541" y="1883199"/>
            <a:ext cx="3751374" cy="3636273"/>
          </a:xfrm>
          <a:prstGeom prst="rect">
            <a:avLst/>
          </a:prstGeom>
        </p:spPr>
        <p:txBody>
          <a:bodyPr>
            <a:normAutofit/>
          </a:bodyPr>
          <a:lstStyle/>
          <a:p>
            <a:pPr marL="217170" indent="-217170" defTabSz="868680">
              <a:lnSpc>
                <a:spcPct val="100000"/>
              </a:lnSpc>
              <a:spcBef>
                <a:spcPts val="1330"/>
              </a:spcBef>
            </a:pPr>
            <a:r>
              <a:rPr lang="en-US" sz="2090" kern="1200" dirty="0">
                <a:solidFill>
                  <a:schemeClr val="accent3">
                    <a:lumMod val="25000"/>
                  </a:schemeClr>
                </a:solidFill>
                <a:latin typeface="Abadi" panose="020B0604020104020204" pitchFamily="34" charset="0"/>
                <a:ea typeface="+mn-ea"/>
                <a:cs typeface="+mn-cs"/>
              </a:rPr>
              <a:t>As shown previously, there was nearly a 30% increase in discipline incidences statewide.</a:t>
            </a:r>
            <a:endParaRPr lang="en-US" sz="2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490A2598-8565-FB5F-0D45-5ADC3B33E0F8}"/>
              </a:ext>
            </a:extLst>
          </p:cNvPr>
          <p:cNvPicPr>
            <a:picLocks noChangeAspect="1"/>
          </p:cNvPicPr>
          <p:nvPr/>
        </p:nvPicPr>
        <p:blipFill>
          <a:blip r:embed="rId2"/>
          <a:stretch>
            <a:fillRect/>
          </a:stretch>
        </p:blipFill>
        <p:spPr>
          <a:xfrm>
            <a:off x="5009576" y="1737360"/>
            <a:ext cx="5970305" cy="45354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30936" y="214604"/>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dirty="0">
                <a:solidFill>
                  <a:schemeClr val="tx1"/>
                </a:solidFill>
                <a:latin typeface="+mj-lt"/>
                <a:ea typeface="+mj-ea"/>
                <a:cs typeface="+mj-cs"/>
              </a:rPr>
              <a:t>Areas of High Correlation</a:t>
            </a:r>
          </a:p>
        </p:txBody>
      </p:sp>
      <p:sp>
        <p:nvSpPr>
          <p:cNvPr id="19"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630935" y="2807208"/>
            <a:ext cx="3631575" cy="3817900"/>
          </a:xfrm>
          <a:prstGeom prst="rect">
            <a:avLst/>
          </a:prstGeom>
        </p:spPr>
        <p:txBody>
          <a:bodyPr vert="horz" lIns="91440" tIns="45720" rIns="91440" bIns="45720" rtlCol="0" anchor="t">
            <a:normAutofit/>
          </a:bodyPr>
          <a:lstStyle/>
          <a:p>
            <a:pPr>
              <a:spcBef>
                <a:spcPts val="1400"/>
              </a:spcBef>
            </a:pPr>
            <a:r>
              <a:rPr lang="en-US" sz="1400" dirty="0"/>
              <a:t>Looking at correlation, the highest categories were</a:t>
            </a:r>
          </a:p>
          <a:p>
            <a:pPr lvl="1">
              <a:spcBef>
                <a:spcPts val="1400"/>
              </a:spcBef>
            </a:pPr>
            <a:r>
              <a:rPr lang="en-US" sz="1400" dirty="0"/>
              <a:t>Disruption on Campus</a:t>
            </a:r>
          </a:p>
          <a:p>
            <a:pPr lvl="1">
              <a:spcBef>
                <a:spcPts val="1400"/>
              </a:spcBef>
            </a:pPr>
            <a:r>
              <a:rPr lang="en-US" sz="1400" dirty="0"/>
              <a:t>Drug Use/Possession</a:t>
            </a:r>
          </a:p>
          <a:p>
            <a:pPr lvl="1">
              <a:spcBef>
                <a:spcPts val="1400"/>
              </a:spcBef>
            </a:pPr>
            <a:r>
              <a:rPr lang="en-US" sz="1400" dirty="0"/>
              <a:t>Harassment</a:t>
            </a:r>
          </a:p>
          <a:p>
            <a:pPr lvl="1">
              <a:spcBef>
                <a:spcPts val="1400"/>
              </a:spcBef>
            </a:pPr>
            <a:r>
              <a:rPr lang="en-US" sz="1400" dirty="0"/>
              <a:t>Sexual Offenses</a:t>
            </a:r>
          </a:p>
          <a:p>
            <a:pPr lvl="1">
              <a:spcBef>
                <a:spcPts val="1400"/>
              </a:spcBef>
            </a:pPr>
            <a:r>
              <a:rPr lang="en-US" sz="1400" dirty="0"/>
              <a:t>Threat/Intimidation</a:t>
            </a:r>
          </a:p>
          <a:p>
            <a:pPr lvl="1">
              <a:spcBef>
                <a:spcPts val="1400"/>
              </a:spcBef>
            </a:pPr>
            <a:r>
              <a:rPr lang="en-US" sz="1400" dirty="0"/>
              <a:t>Tobacco</a:t>
            </a:r>
          </a:p>
          <a:p>
            <a:pPr>
              <a:spcBef>
                <a:spcPts val="1400"/>
              </a:spcBef>
            </a:pPr>
            <a:r>
              <a:rPr lang="en-US" sz="1400" dirty="0"/>
              <a:t>These six variables have </a:t>
            </a:r>
          </a:p>
          <a:p>
            <a:pPr lvl="1">
              <a:spcBef>
                <a:spcPts val="1400"/>
              </a:spcBef>
            </a:pPr>
            <a:r>
              <a:rPr lang="en-US" sz="1400" dirty="0"/>
              <a:t>R</a:t>
            </a:r>
            <a:r>
              <a:rPr lang="en-US" sz="1400" baseline="30000" dirty="0"/>
              <a:t>2</a:t>
            </a:r>
            <a:r>
              <a:rPr lang="en-US" sz="1400" dirty="0"/>
              <a:t>: 0.936 </a:t>
            </a:r>
          </a:p>
          <a:p>
            <a:pPr lvl="1">
              <a:spcBef>
                <a:spcPts val="1400"/>
              </a:spcBef>
            </a:pPr>
            <a:r>
              <a:rPr lang="en-US" sz="1400" dirty="0"/>
              <a:t>Adjusted R</a:t>
            </a:r>
            <a:r>
              <a:rPr lang="en-US" sz="1400" baseline="30000" dirty="0"/>
              <a:t>2</a:t>
            </a:r>
            <a:r>
              <a:rPr lang="en-US" sz="1400" dirty="0"/>
              <a:t>: 0.808</a:t>
            </a:r>
          </a:p>
        </p:txBody>
      </p:sp>
      <p:pic>
        <p:nvPicPr>
          <p:cNvPr id="2" name="Picture 1">
            <a:extLst>
              <a:ext uri="{FF2B5EF4-FFF2-40B4-BE49-F238E27FC236}">
                <a16:creationId xmlns:a16="http://schemas.microsoft.com/office/drawing/2014/main" id="{BBE7B594-14A8-3A61-5159-EDA6B2DB7D78}"/>
              </a:ext>
            </a:extLst>
          </p:cNvPr>
          <p:cNvPicPr>
            <a:picLocks noChangeAspect="1"/>
          </p:cNvPicPr>
          <p:nvPr/>
        </p:nvPicPr>
        <p:blipFill rotWithShape="1">
          <a:blip r:embed="rId3"/>
          <a:srcRect l="890" t="250" r="134" b="717"/>
          <a:stretch/>
        </p:blipFill>
        <p:spPr>
          <a:xfrm>
            <a:off x="4654296" y="847249"/>
            <a:ext cx="6903720" cy="5163502"/>
          </a:xfrm>
          <a:prstGeom prst="rect">
            <a:avLst/>
          </a:prstGeom>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739128" y="638089"/>
            <a:ext cx="4818888" cy="14768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Other Analyses</a:t>
            </a:r>
          </a:p>
        </p:txBody>
      </p:sp>
      <p:pic>
        <p:nvPicPr>
          <p:cNvPr id="2" name="Picture 1">
            <a:extLst>
              <a:ext uri="{FF2B5EF4-FFF2-40B4-BE49-F238E27FC236}">
                <a16:creationId xmlns:a16="http://schemas.microsoft.com/office/drawing/2014/main" id="{19E97CE9-5FB4-8A0C-5D6E-A214EB9C565C}"/>
              </a:ext>
            </a:extLst>
          </p:cNvPr>
          <p:cNvPicPr>
            <a:picLocks noChangeAspect="1"/>
          </p:cNvPicPr>
          <p:nvPr/>
        </p:nvPicPr>
        <p:blipFill>
          <a:blip r:embed="rId2"/>
          <a:stretch>
            <a:fillRect/>
          </a:stretch>
        </p:blipFill>
        <p:spPr>
          <a:xfrm>
            <a:off x="630936" y="1245414"/>
            <a:ext cx="5458968" cy="4367172"/>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6739128" y="2664886"/>
            <a:ext cx="4818888" cy="3550789"/>
          </a:xfrm>
          <a:prstGeom prst="rect">
            <a:avLst/>
          </a:prstGeom>
        </p:spPr>
        <p:txBody>
          <a:bodyPr vert="horz" lIns="91440" tIns="45720" rIns="91440" bIns="45720" rtlCol="0" anchor="t">
            <a:normAutofit/>
          </a:bodyPr>
          <a:lstStyle/>
          <a:p>
            <a:pPr>
              <a:spcBef>
                <a:spcPts val="1400"/>
              </a:spcBef>
            </a:pPr>
            <a:r>
              <a:rPr lang="en-US" sz="2200"/>
              <a:t>When using Spearman Rank Correlation analysis, the highest calculated rho and p-values were the same 6 categories but included Sexual Battery. However, visual analysis shows that this is incorrect.</a:t>
            </a: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Comparing High Correlation Categories</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7969601" y="5679094"/>
            <a:ext cx="2102628" cy="307850"/>
          </a:xfrm>
        </p:spPr>
        <p:txBody>
          <a:bodyPr/>
          <a:lstStyle/>
          <a:p>
            <a:pPr defTabSz="694944">
              <a:spcAft>
                <a:spcPts val="600"/>
              </a:spcAft>
            </a:pPr>
            <a:fld id="{5075537C-CA84-1446-933C-8E9D027F9201}" type="slidenum">
              <a:rPr lang="en-US" sz="1216" kern="1200">
                <a:solidFill>
                  <a:srgbClr val="1C7DDB"/>
                </a:solidFill>
                <a:latin typeface="Abadi" panose="020B0604020104020204" pitchFamily="34" charset="0"/>
                <a:ea typeface="+mn-ea"/>
                <a:cs typeface="+mn-cs"/>
              </a:rPr>
              <a:pPr defTabSz="694944">
                <a:spcAft>
                  <a:spcPts val="600"/>
                </a:spcAft>
              </a:pPr>
              <a:t>15</a:t>
            </a:fld>
            <a:endParaRPr lang="en-US"/>
          </a:p>
        </p:txBody>
      </p:sp>
      <p:sp>
        <p:nvSpPr>
          <p:cNvPr id="3" name="Content Placeholder 2"/>
          <p:cNvSpPr>
            <a:spLocks noGrp="1"/>
          </p:cNvSpPr>
          <p:nvPr>
            <p:ph type="body" sz="half" idx="4294967295"/>
          </p:nvPr>
        </p:nvSpPr>
        <p:spPr>
          <a:xfrm>
            <a:off x="450166" y="1988223"/>
            <a:ext cx="11268222" cy="3161398"/>
          </a:xfrm>
          <a:prstGeom prst="rect">
            <a:avLst/>
          </a:prstGeom>
        </p:spPr>
        <p:txBody>
          <a:bodyPr>
            <a:normAutofit/>
          </a:bodyPr>
          <a:lstStyle/>
          <a:p>
            <a:pPr marL="173736" indent="-173736" defTabSz="694944">
              <a:lnSpc>
                <a:spcPct val="100000"/>
              </a:lnSpc>
              <a:spcBef>
                <a:spcPts val="1064"/>
              </a:spcBef>
            </a:pPr>
            <a:r>
              <a:rPr lang="en-US" sz="2400" kern="1200" dirty="0">
                <a:solidFill>
                  <a:schemeClr val="accent3">
                    <a:lumMod val="25000"/>
                  </a:schemeClr>
                </a:solidFill>
                <a:latin typeface="Abadi" panose="020B0604020104020204" pitchFamily="34" charset="0"/>
                <a:ea typeface="+mn-ea"/>
                <a:cs typeface="+mn-cs"/>
              </a:rPr>
              <a:t>When comparing these six categories, we notice that Tobacco has the greatest increase.</a:t>
            </a:r>
            <a:endParaRPr lang="en-US" sz="3200" dirty="0">
              <a:solidFill>
                <a:schemeClr val="accent3">
                  <a:lumMod val="2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DA0E07B6-F919-58EF-18E0-E92E935896F7}"/>
              </a:ext>
            </a:extLst>
          </p:cNvPr>
          <p:cNvPicPr>
            <a:picLocks noChangeAspect="1"/>
          </p:cNvPicPr>
          <p:nvPr/>
        </p:nvPicPr>
        <p:blipFill>
          <a:blip r:embed="rId2"/>
          <a:stretch>
            <a:fillRect/>
          </a:stretch>
        </p:blipFill>
        <p:spPr>
          <a:xfrm>
            <a:off x="2549293" y="2437342"/>
            <a:ext cx="7340055" cy="407201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E43DC68B-54DD-4053-BE4D-615259684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8136331" y="540167"/>
            <a:ext cx="2824070" cy="213586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tx1"/>
                </a:solidFill>
                <a:latin typeface="+mj-lt"/>
                <a:ea typeface="+mj-ea"/>
                <a:cs typeface="+mj-cs"/>
              </a:rPr>
              <a:t>Tobacco</a:t>
            </a:r>
          </a:p>
        </p:txBody>
      </p:sp>
      <p:sp>
        <p:nvSpPr>
          <p:cNvPr id="17" name="Rectangle 16">
            <a:extLst>
              <a:ext uri="{FF2B5EF4-FFF2-40B4-BE49-F238E27FC236}">
                <a16:creationId xmlns:a16="http://schemas.microsoft.com/office/drawing/2014/main" id="{36F31C88-3DEF-4EA8-AE3A-49441413FC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713232"/>
            <a:ext cx="422899" cy="5404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6" name="Picture 5">
            <a:extLst>
              <a:ext uri="{FF2B5EF4-FFF2-40B4-BE49-F238E27FC236}">
                <a16:creationId xmlns:a16="http://schemas.microsoft.com/office/drawing/2014/main" id="{03898D47-0DC9-CC14-7E88-D7C057C9FE43}"/>
              </a:ext>
            </a:extLst>
          </p:cNvPr>
          <p:cNvPicPr>
            <a:picLocks noChangeAspect="1"/>
          </p:cNvPicPr>
          <p:nvPr/>
        </p:nvPicPr>
        <p:blipFill>
          <a:blip r:embed="rId3"/>
          <a:stretch>
            <a:fillRect/>
          </a:stretch>
        </p:blipFill>
        <p:spPr>
          <a:xfrm>
            <a:off x="413005" y="713344"/>
            <a:ext cx="7088074" cy="5404657"/>
          </a:xfrm>
          <a:prstGeom prst="rect">
            <a:avLst/>
          </a:prstGeom>
        </p:spPr>
      </p:pic>
      <p:sp>
        <p:nvSpPr>
          <p:cNvPr id="3" name="Content Placeholder 2"/>
          <p:cNvSpPr>
            <a:spLocks noGrp="1"/>
          </p:cNvSpPr>
          <p:nvPr>
            <p:ph type="body" sz="half" idx="4294967295"/>
          </p:nvPr>
        </p:nvSpPr>
        <p:spPr>
          <a:xfrm>
            <a:off x="8136331" y="2880452"/>
            <a:ext cx="2824070" cy="3095445"/>
          </a:xfrm>
          <a:prstGeom prst="rect">
            <a:avLst/>
          </a:prstGeom>
        </p:spPr>
        <p:txBody>
          <a:bodyPr vert="horz" lIns="91440" tIns="45720" rIns="91440" bIns="45720" rtlCol="0" anchor="t">
            <a:normAutofit/>
          </a:bodyPr>
          <a:lstStyle/>
          <a:p>
            <a:pPr>
              <a:spcBef>
                <a:spcPts val="1400"/>
              </a:spcBef>
            </a:pPr>
            <a:r>
              <a:rPr lang="en-US" sz="1800" dirty="0"/>
              <a:t>From 2018-2019 to 2021-2022, tobacco incidences increased 62.3%.</a:t>
            </a:r>
          </a:p>
          <a:p>
            <a:pPr>
              <a:spcBef>
                <a:spcPts val="1400"/>
              </a:spcBef>
            </a:pPr>
            <a:r>
              <a:rPr lang="en-US" sz="1800" dirty="0"/>
              <a:t>From 2017-2018 to 2021-2022, tobacco incidences increased 251%.</a:t>
            </a:r>
          </a:p>
        </p:txBody>
      </p:sp>
      <p:cxnSp>
        <p:nvCxnSpPr>
          <p:cNvPr id="19"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a:xfrm>
            <a:off x="11364091" y="0"/>
            <a:ext cx="826383" cy="680018"/>
          </a:xfrm>
        </p:spPr>
        <p:txBody>
          <a:bodyPr vert="horz" lIns="91440" tIns="45720" rIns="91440" bIns="45720" rtlCol="0" anchor="ctr">
            <a:normAutofit/>
          </a:bodyPr>
          <a:lstStyle/>
          <a:p>
            <a:pPr algn="ctr">
              <a:spcAft>
                <a:spcPts val="600"/>
              </a:spcAft>
            </a:pPr>
            <a:fld id="{5075537C-CA84-1446-933C-8E9D027F9201}" type="slidenum">
              <a:rPr lang="en-US" sz="1200" smtClean="0">
                <a:solidFill>
                  <a:schemeClr val="tx1">
                    <a:tint val="75000"/>
                  </a:schemeClr>
                </a:solidFill>
                <a:latin typeface="+mn-lt"/>
              </a:rPr>
              <a:pPr algn="ctr">
                <a:spcAft>
                  <a:spcPts val="600"/>
                </a:spcAft>
              </a:pPr>
              <a:t>16</a:t>
            </a:fld>
            <a:endParaRPr lang="en-US" sz="1200">
              <a:solidFill>
                <a:schemeClr val="tx1">
                  <a:tint val="75000"/>
                </a:schemeClr>
              </a:solidFill>
              <a:latin typeface="+mn-lt"/>
            </a:endParaRPr>
          </a:p>
        </p:txBody>
      </p:sp>
      <p:cxnSp>
        <p:nvCxnSpPr>
          <p:cNvPr id="21" name="Straight Connector 20">
            <a:extLst>
              <a:ext uri="{FF2B5EF4-FFF2-40B4-BE49-F238E27FC236}">
                <a16:creationId xmlns:a16="http://schemas.microsoft.com/office/drawing/2014/main" id="{5EACA08E-D537-41C6-96A5-5900E05D3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Threats and Reports of Intimidation</a:t>
            </a:r>
          </a:p>
        </p:txBody>
      </p:sp>
      <p:sp>
        <p:nvSpPr>
          <p:cNvPr id="5" name="Content Placeholder 4"/>
          <p:cNvSpPr>
            <a:spLocks noGrp="1"/>
          </p:cNvSpPr>
          <p:nvPr>
            <p:ph idx="4294967295"/>
          </p:nvPr>
        </p:nvSpPr>
        <p:spPr>
          <a:xfrm>
            <a:off x="1136397" y="2418408"/>
            <a:ext cx="4959603" cy="3522569"/>
          </a:xfrm>
          <a:prstGeom prst="rect">
            <a:avLst/>
          </a:prstGeom>
        </p:spPr>
        <p:txBody>
          <a:bodyPr vert="horz" lIns="91440" tIns="45720" rIns="91440" bIns="45720" rtlCol="0" anchor="t">
            <a:normAutofit/>
          </a:bodyPr>
          <a:lstStyle/>
          <a:p>
            <a:pPr>
              <a:spcBef>
                <a:spcPts val="1400"/>
              </a:spcBef>
            </a:pPr>
            <a:r>
              <a:rPr lang="en-US" sz="1900"/>
              <a:t>Threats and intimidation incidences increased by 38% post the Covid-19 lockdown.</a:t>
            </a:r>
          </a:p>
          <a:p>
            <a:pPr>
              <a:spcBef>
                <a:spcPts val="1400"/>
              </a:spcBef>
            </a:pPr>
            <a:r>
              <a:rPr lang="en-US" sz="1900" b="0" i="1">
                <a:effectLst/>
              </a:rPr>
              <a:t>“An incident where there was no physical contact between the offender and victim, but the victim reasonably believed that physical harm could have occurred based on verbal or nonverbal communication by the offender. This includes nonverbal threats and verbal threats of physical harm which are made in person, electronically or through any other means.”</a:t>
            </a:r>
            <a:endParaRPr lang="en-US" sz="1900" i="1"/>
          </a:p>
        </p:txBody>
      </p:sp>
      <p:pic>
        <p:nvPicPr>
          <p:cNvPr id="2" name="Picture 1">
            <a:extLst>
              <a:ext uri="{FF2B5EF4-FFF2-40B4-BE49-F238E27FC236}">
                <a16:creationId xmlns:a16="http://schemas.microsoft.com/office/drawing/2014/main" id="{A407E81B-79E6-1140-D3CC-E37BD602A3B5}"/>
              </a:ext>
            </a:extLst>
          </p:cNvPr>
          <p:cNvPicPr>
            <a:picLocks noChangeAspect="1"/>
          </p:cNvPicPr>
          <p:nvPr/>
        </p:nvPicPr>
        <p:blipFill>
          <a:blip r:embed="rId2"/>
          <a:stretch>
            <a:fillRect/>
          </a:stretch>
        </p:blipFill>
        <p:spPr>
          <a:xfrm>
            <a:off x="6512442" y="1206726"/>
            <a:ext cx="5201023" cy="4030791"/>
          </a:xfrm>
          <a:prstGeom prst="rect">
            <a:avLst/>
          </a:prstGeom>
        </p:spPr>
      </p:pic>
      <p:sp>
        <p:nvSpPr>
          <p:cNvPr id="12" name="Rectangle 11">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17</a:t>
            </a:fld>
            <a:endParaRPr lang="en-US" sz="1100">
              <a:solidFill>
                <a:srgbClr val="FFFFFF"/>
              </a:solidFill>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6739128" y="638089"/>
            <a:ext cx="4818888" cy="14768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Disruptions on Campus</a:t>
            </a:r>
          </a:p>
        </p:txBody>
      </p:sp>
      <p:pic>
        <p:nvPicPr>
          <p:cNvPr id="2" name="Picture 1">
            <a:extLst>
              <a:ext uri="{FF2B5EF4-FFF2-40B4-BE49-F238E27FC236}">
                <a16:creationId xmlns:a16="http://schemas.microsoft.com/office/drawing/2014/main" id="{CF3E8C31-1F3A-2DF7-3435-2CC606B22DDA}"/>
              </a:ext>
            </a:extLst>
          </p:cNvPr>
          <p:cNvPicPr>
            <a:picLocks noChangeAspect="1"/>
          </p:cNvPicPr>
          <p:nvPr/>
        </p:nvPicPr>
        <p:blipFill>
          <a:blip r:embed="rId3"/>
          <a:stretch>
            <a:fillRect/>
          </a:stretch>
        </p:blipFill>
        <p:spPr>
          <a:xfrm>
            <a:off x="630936" y="1313650"/>
            <a:ext cx="5458968" cy="4230699"/>
          </a:xfrm>
          <a:prstGeom prst="rect">
            <a:avLst/>
          </a:prstGeom>
        </p:spPr>
      </p:pic>
      <p:sp>
        <p:nvSpPr>
          <p:cNvPr id="12"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type="body" sz="half" idx="4294967295"/>
          </p:nvPr>
        </p:nvSpPr>
        <p:spPr>
          <a:xfrm>
            <a:off x="6739128" y="2664886"/>
            <a:ext cx="4818888" cy="3550789"/>
          </a:xfrm>
          <a:prstGeom prst="rect">
            <a:avLst/>
          </a:prstGeom>
        </p:spPr>
        <p:txBody>
          <a:bodyPr vert="horz" lIns="91440" tIns="45720" rIns="91440" bIns="45720" rtlCol="0" anchor="t">
            <a:normAutofit/>
          </a:bodyPr>
          <a:lstStyle/>
          <a:p>
            <a:pPr>
              <a:spcBef>
                <a:spcPts val="1400"/>
              </a:spcBef>
            </a:pPr>
            <a:r>
              <a:rPr lang="en-US" sz="2200"/>
              <a:t>After years on consistency, post Covid, Disruptions on Campus increased 23%.</a:t>
            </a:r>
          </a:p>
          <a:p>
            <a:pPr>
              <a:spcBef>
                <a:spcPts val="1400"/>
              </a:spcBef>
            </a:pPr>
            <a:r>
              <a:rPr lang="en-US" sz="2200"/>
              <a:t>Disruptions on Campus is defined as </a:t>
            </a:r>
            <a:r>
              <a:rPr lang="en-US" sz="2200" i="1"/>
              <a:t>“</a:t>
            </a:r>
            <a:r>
              <a:rPr lang="en-US" sz="2200" b="0" i="1">
                <a:effectLst/>
              </a:rPr>
              <a:t>Disruptive behavior that poses a serious threat to the learning environment, health, safety, or welfare of others. Examples of major disruptions include bomb threats, inciting a riot, or initiating a false fire alarm.”</a:t>
            </a:r>
            <a:endParaRPr lang="en-US" sz="2200" i="1"/>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800" kern="1200">
                <a:solidFill>
                  <a:schemeClr val="tx1"/>
                </a:solidFill>
                <a:latin typeface="+mj-lt"/>
                <a:ea typeface="+mj-ea"/>
                <a:cs typeface="+mj-cs"/>
              </a:rPr>
              <a:t>Drug Use and Possession on Campus</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4"/>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a:t>Florida Public Schools saw a 23% increase in drug use and drug possession after the 2020-2021 school year.</a:t>
            </a:r>
          </a:p>
          <a:p>
            <a:pPr>
              <a:spcBef>
                <a:spcPts val="1400"/>
              </a:spcBef>
            </a:pPr>
            <a:r>
              <a:rPr lang="en-US" sz="2200" b="0" i="1">
                <a:effectLst/>
              </a:rPr>
              <a:t>“The use or possession of any drug, narcotic, controlled substance, or any substance when used for chemical intoxication.”</a:t>
            </a:r>
            <a:endParaRPr lang="en-US" sz="2200" i="1"/>
          </a:p>
        </p:txBody>
      </p:sp>
      <p:pic>
        <p:nvPicPr>
          <p:cNvPr id="2" name="Picture 1">
            <a:extLst>
              <a:ext uri="{FF2B5EF4-FFF2-40B4-BE49-F238E27FC236}">
                <a16:creationId xmlns:a16="http://schemas.microsoft.com/office/drawing/2014/main" id="{924EAFFE-C46F-D154-7233-FE8E631C983F}"/>
              </a:ext>
            </a:extLst>
          </p:cNvPr>
          <p:cNvPicPr>
            <a:picLocks noChangeAspect="1"/>
          </p:cNvPicPr>
          <p:nvPr/>
        </p:nvPicPr>
        <p:blipFill>
          <a:blip r:embed="rId3"/>
          <a:stretch>
            <a:fillRect/>
          </a:stretch>
        </p:blipFill>
        <p:spPr>
          <a:xfrm>
            <a:off x="6099048" y="1354593"/>
            <a:ext cx="5458968" cy="4148814"/>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erson writing on a notepad">
            <a:extLst>
              <a:ext uri="{FF2B5EF4-FFF2-40B4-BE49-F238E27FC236}">
                <a16:creationId xmlns:a16="http://schemas.microsoft.com/office/drawing/2014/main" id="{AA78AA4D-6272-8532-FE5F-5D1C363DA325}"/>
              </a:ext>
            </a:extLst>
          </p:cNvPr>
          <p:cNvPicPr>
            <a:picLocks noChangeAspect="1"/>
          </p:cNvPicPr>
          <p:nvPr/>
        </p:nvPicPr>
        <p:blipFill rotWithShape="1">
          <a:blip r:embed="rId3">
            <a:alphaModFix amt="40000"/>
          </a:blip>
          <a:srcRect t="13177" b="15845"/>
          <a:stretch/>
        </p:blipFill>
        <p:spPr>
          <a:xfrm>
            <a:off x="20" y="10"/>
            <a:ext cx="12191979" cy="6857990"/>
          </a:xfrm>
          <a:prstGeom prst="rect">
            <a:avLst/>
          </a:prstGeom>
        </p:spPr>
      </p:pic>
      <p:sp>
        <p:nvSpPr>
          <p:cNvPr id="19" name="Title 1"/>
          <p:cNvSpPr txBox="1"/>
          <p:nvPr/>
        </p:nvSpPr>
        <p:spPr>
          <a:xfrm>
            <a:off x="841249" y="941832"/>
            <a:ext cx="10506456" cy="20574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tx1"/>
                </a:solidFill>
                <a:latin typeface="+mj-lt"/>
                <a:ea typeface="+mj-ea"/>
                <a:cs typeface="+mj-cs"/>
              </a:rPr>
              <a:t>Outline</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Content Placeholder 2"/>
          <p:cNvSpPr txBox="1"/>
          <p:nvPr/>
        </p:nvSpPr>
        <p:spPr>
          <a:xfrm>
            <a:off x="841248" y="3502152"/>
            <a:ext cx="10506456" cy="26700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p:cNvSpPr>
            <a:spLocks noGrp="1"/>
          </p:cNvSpPr>
          <p:nvPr>
            <p:ph type="sldNum" sz="quarter" idx="12"/>
          </p:nvPr>
        </p:nvSpPr>
        <p:spPr>
          <a:xfrm>
            <a:off x="8860536" y="6356350"/>
            <a:ext cx="2487168"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solidFill>
                <a:latin typeface="Calibri" panose="020F0502020204030204"/>
              </a:rPr>
              <a:pPr>
                <a:spcAft>
                  <a:spcPts val="600"/>
                </a:spcAft>
                <a:defRPr/>
              </a:pPr>
              <a:t>2</a:t>
            </a:fld>
            <a:endParaRPr lang="en-US" sz="1200">
              <a:solidFill>
                <a:schemeClr val="tx1"/>
              </a:solidFill>
              <a:latin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1"/>
          <p:cNvSpPr txBox="1"/>
          <p:nvPr/>
        </p:nvSpPr>
        <p:spPr>
          <a:xfrm>
            <a:off x="5894962" y="479493"/>
            <a:ext cx="54588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Harassment by Year</a:t>
            </a: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387138C-C5D6-A6B5-0D4C-F656C0562E8E}"/>
              </a:ext>
            </a:extLst>
          </p:cNvPr>
          <p:cNvPicPr>
            <a:picLocks noChangeAspect="1"/>
          </p:cNvPicPr>
          <p:nvPr/>
        </p:nvPicPr>
        <p:blipFill>
          <a:blip r:embed="rId2"/>
          <a:stretch>
            <a:fillRect/>
          </a:stretch>
        </p:blipFill>
        <p:spPr>
          <a:xfrm>
            <a:off x="703182" y="1492893"/>
            <a:ext cx="4777381" cy="370246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5" name="Content Placeholder 4"/>
          <p:cNvSpPr>
            <a:spLocks noGrp="1"/>
          </p:cNvSpPr>
          <p:nvPr>
            <p:ph idx="4294967295"/>
          </p:nvPr>
        </p:nvSpPr>
        <p:spPr>
          <a:xfrm>
            <a:off x="5894962" y="1984443"/>
            <a:ext cx="5458838" cy="4192520"/>
          </a:xfrm>
          <a:prstGeom prst="rect">
            <a:avLst/>
          </a:prstGeom>
        </p:spPr>
        <p:txBody>
          <a:bodyPr vert="horz" lIns="91440" tIns="45720" rIns="91440" bIns="45720" rtlCol="0">
            <a:normAutofit/>
          </a:bodyPr>
          <a:lstStyle/>
          <a:p>
            <a:pPr>
              <a:spcBef>
                <a:spcPts val="1400"/>
              </a:spcBef>
            </a:pPr>
            <a:r>
              <a:rPr lang="en-US" sz="1800"/>
              <a:t>Following lockdown, harassment reports in public schools in Florida increased by 15%.</a:t>
            </a:r>
          </a:p>
          <a:p>
            <a:r>
              <a:rPr lang="en-US" sz="1800" b="0" i="1">
                <a:effectLst/>
              </a:rPr>
              <a:t>“Any threatening, insulting, or dehumanizing gesture, use of data or computer software, or written, verbal, or physical conduct that places a student or school employee in reasonable fear of harm to his or her person or damage to his or her property, has the effect of substantially interfering with a student’s educational performance, opportunities, or benefits, or has the effect of substantially disrupting the orderly operation of a school including any course of conduct directed at a specific person that causes substantial emotional distress in such a person and serves no legitimate purpose. Instances of Harassment that are chronic or repeated in nature should be evaluated for Bullying or Bullying-related.”</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p:cNvSpPr>
            <a:spLocks noGrp="1"/>
          </p:cNvSpPr>
          <p:nvPr>
            <p:ph idx="4294967295"/>
          </p:nvPr>
        </p:nvSpPr>
        <p:spPr>
          <a:xfrm>
            <a:off x="770010" y="1825624"/>
            <a:ext cx="4658685" cy="4493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Other Sexual Offenses increased by 12% following the 2020-2021 school year.</a:t>
            </a:r>
          </a:p>
          <a:p>
            <a:pPr>
              <a:lnSpc>
                <a:spcPct val="100000"/>
              </a:lnSpc>
              <a:spcBef>
                <a:spcPts val="1400"/>
              </a:spcBef>
            </a:pPr>
            <a:r>
              <a:rPr lang="en-US" sz="2000" b="0" i="1" dirty="0">
                <a:solidFill>
                  <a:srgbClr val="000000"/>
                </a:solidFill>
                <a:effectLst/>
                <a:latin typeface="Abadi" panose="020B0604020104020204" pitchFamily="34" charset="0"/>
              </a:rPr>
              <a:t>“Other sexual contact, including intercourse, without force or threat of force. Subjecting an individual to lewd sexual gestures, sexual activity, or exposing private body parts in a lewd manner.</a:t>
            </a:r>
            <a:r>
              <a:rPr lang="en-US" sz="2000" b="0" i="1" dirty="0">
                <a:solidFill>
                  <a:schemeClr val="accent3">
                    <a:lumMod val="25000"/>
                  </a:schemeClr>
                </a:solidFill>
                <a:effectLst/>
                <a:latin typeface="Abadi" panose="020B0604020104020204" pitchFamily="34" charset="0"/>
              </a:rPr>
              <a:t>”</a:t>
            </a:r>
            <a:endParaRPr lang="en-US" sz="2000" i="1"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Other Sexual Offenses</a:t>
            </a:r>
          </a:p>
        </p:txBody>
      </p:sp>
      <p:pic>
        <p:nvPicPr>
          <p:cNvPr id="2" name="Picture 1">
            <a:extLst>
              <a:ext uri="{FF2B5EF4-FFF2-40B4-BE49-F238E27FC236}">
                <a16:creationId xmlns:a16="http://schemas.microsoft.com/office/drawing/2014/main" id="{3DDC8056-59C2-9F1C-4795-C6BC5E3AB811}"/>
              </a:ext>
            </a:extLst>
          </p:cNvPr>
          <p:cNvPicPr>
            <a:picLocks noChangeAspect="1"/>
          </p:cNvPicPr>
          <p:nvPr/>
        </p:nvPicPr>
        <p:blipFill>
          <a:blip r:embed="rId3"/>
          <a:stretch>
            <a:fillRect/>
          </a:stretch>
        </p:blipFill>
        <p:spPr>
          <a:xfrm>
            <a:off x="5700133" y="1517505"/>
            <a:ext cx="6029277" cy="46594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B902CB9-C7DC-4673-B7D5-F22DCF0EC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38200" y="4238569"/>
            <a:ext cx="10515595" cy="94785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Test Statistics and P-Values</a:t>
            </a:r>
          </a:p>
        </p:txBody>
      </p:sp>
      <p:pic>
        <p:nvPicPr>
          <p:cNvPr id="10" name="Picture 9">
            <a:extLst>
              <a:ext uri="{FF2B5EF4-FFF2-40B4-BE49-F238E27FC236}">
                <a16:creationId xmlns:a16="http://schemas.microsoft.com/office/drawing/2014/main" id="{9935DE51-D95D-C13F-A6E1-FC57202D1FE6}"/>
              </a:ext>
            </a:extLst>
          </p:cNvPr>
          <p:cNvPicPr>
            <a:picLocks noChangeAspect="1"/>
          </p:cNvPicPr>
          <p:nvPr/>
        </p:nvPicPr>
        <p:blipFill>
          <a:blip r:embed="rId2"/>
          <a:stretch>
            <a:fillRect/>
          </a:stretch>
        </p:blipFill>
        <p:spPr>
          <a:xfrm>
            <a:off x="198740" y="619356"/>
            <a:ext cx="3792797" cy="976645"/>
          </a:xfrm>
          <a:prstGeom prst="rect">
            <a:avLst/>
          </a:prstGeom>
        </p:spPr>
      </p:pic>
      <p:pic>
        <p:nvPicPr>
          <p:cNvPr id="9" name="Picture 8">
            <a:extLst>
              <a:ext uri="{FF2B5EF4-FFF2-40B4-BE49-F238E27FC236}">
                <a16:creationId xmlns:a16="http://schemas.microsoft.com/office/drawing/2014/main" id="{C772996C-3061-94EE-9523-47F34D816D99}"/>
              </a:ext>
            </a:extLst>
          </p:cNvPr>
          <p:cNvPicPr>
            <a:picLocks noChangeAspect="1"/>
          </p:cNvPicPr>
          <p:nvPr/>
        </p:nvPicPr>
        <p:blipFill>
          <a:blip r:embed="rId3"/>
          <a:stretch>
            <a:fillRect/>
          </a:stretch>
        </p:blipFill>
        <p:spPr>
          <a:xfrm>
            <a:off x="4194675" y="625807"/>
            <a:ext cx="3792797" cy="963743"/>
          </a:xfrm>
          <a:prstGeom prst="rect">
            <a:avLst/>
          </a:prstGeom>
        </p:spPr>
      </p:pic>
      <p:pic>
        <p:nvPicPr>
          <p:cNvPr id="2" name="Picture 1">
            <a:extLst>
              <a:ext uri="{FF2B5EF4-FFF2-40B4-BE49-F238E27FC236}">
                <a16:creationId xmlns:a16="http://schemas.microsoft.com/office/drawing/2014/main" id="{C332175A-5C8E-F15E-9D43-3224744C7366}"/>
              </a:ext>
            </a:extLst>
          </p:cNvPr>
          <p:cNvPicPr>
            <a:picLocks noChangeAspect="1"/>
          </p:cNvPicPr>
          <p:nvPr/>
        </p:nvPicPr>
        <p:blipFill>
          <a:blip r:embed="rId4"/>
          <a:stretch>
            <a:fillRect/>
          </a:stretch>
        </p:blipFill>
        <p:spPr>
          <a:xfrm>
            <a:off x="8188032" y="627867"/>
            <a:ext cx="3792797" cy="959623"/>
          </a:xfrm>
          <a:prstGeom prst="rect">
            <a:avLst/>
          </a:prstGeom>
        </p:spPr>
      </p:pic>
      <p:pic>
        <p:nvPicPr>
          <p:cNvPr id="6" name="Picture 5">
            <a:extLst>
              <a:ext uri="{FF2B5EF4-FFF2-40B4-BE49-F238E27FC236}">
                <a16:creationId xmlns:a16="http://schemas.microsoft.com/office/drawing/2014/main" id="{C0C3394A-B528-C015-E71E-91D19D911051}"/>
              </a:ext>
            </a:extLst>
          </p:cNvPr>
          <p:cNvPicPr>
            <a:picLocks noChangeAspect="1"/>
          </p:cNvPicPr>
          <p:nvPr/>
        </p:nvPicPr>
        <p:blipFill>
          <a:blip r:embed="rId5"/>
          <a:stretch>
            <a:fillRect/>
          </a:stretch>
        </p:blipFill>
        <p:spPr>
          <a:xfrm>
            <a:off x="198740" y="2663677"/>
            <a:ext cx="3792797" cy="944391"/>
          </a:xfrm>
          <a:prstGeom prst="rect">
            <a:avLst/>
          </a:prstGeom>
        </p:spPr>
      </p:pic>
      <p:pic>
        <p:nvPicPr>
          <p:cNvPr id="7" name="Picture 6">
            <a:extLst>
              <a:ext uri="{FF2B5EF4-FFF2-40B4-BE49-F238E27FC236}">
                <a16:creationId xmlns:a16="http://schemas.microsoft.com/office/drawing/2014/main" id="{EE2F7B9E-CA40-BB6F-FB98-F51B2A5E452A}"/>
              </a:ext>
            </a:extLst>
          </p:cNvPr>
          <p:cNvPicPr>
            <a:picLocks noChangeAspect="1"/>
          </p:cNvPicPr>
          <p:nvPr/>
        </p:nvPicPr>
        <p:blipFill>
          <a:blip r:embed="rId6"/>
          <a:stretch>
            <a:fillRect/>
          </a:stretch>
        </p:blipFill>
        <p:spPr>
          <a:xfrm>
            <a:off x="4194675" y="2665627"/>
            <a:ext cx="3792797" cy="940490"/>
          </a:xfrm>
          <a:prstGeom prst="rect">
            <a:avLst/>
          </a:prstGeom>
        </p:spPr>
      </p:pic>
      <p:pic>
        <p:nvPicPr>
          <p:cNvPr id="8" name="Picture 7">
            <a:extLst>
              <a:ext uri="{FF2B5EF4-FFF2-40B4-BE49-F238E27FC236}">
                <a16:creationId xmlns:a16="http://schemas.microsoft.com/office/drawing/2014/main" id="{1D73A6DA-27B8-F917-118A-EC71F737CE36}"/>
              </a:ext>
            </a:extLst>
          </p:cNvPr>
          <p:cNvPicPr>
            <a:picLocks noChangeAspect="1"/>
          </p:cNvPicPr>
          <p:nvPr/>
        </p:nvPicPr>
        <p:blipFill>
          <a:blip r:embed="rId7"/>
          <a:stretch>
            <a:fillRect/>
          </a:stretch>
        </p:blipFill>
        <p:spPr>
          <a:xfrm>
            <a:off x="8188032" y="2718665"/>
            <a:ext cx="3792797" cy="834415"/>
          </a:xfrm>
          <a:prstGeom prst="rect">
            <a:avLst/>
          </a:prstGeom>
        </p:spPr>
      </p:pic>
      <p:sp>
        <p:nvSpPr>
          <p:cNvPr id="5" name="Content Placeholder 4"/>
          <p:cNvSpPr>
            <a:spLocks noGrp="1"/>
          </p:cNvSpPr>
          <p:nvPr>
            <p:ph idx="4294967295"/>
          </p:nvPr>
        </p:nvSpPr>
        <p:spPr>
          <a:xfrm>
            <a:off x="838200" y="5400183"/>
            <a:ext cx="10515595" cy="722119"/>
          </a:xfrm>
          <a:prstGeom prst="rect">
            <a:avLst/>
          </a:prstGeom>
        </p:spPr>
        <p:txBody>
          <a:bodyPr vert="horz" lIns="91440" tIns="45720" rIns="91440" bIns="45720" rtlCol="0">
            <a:normAutofit/>
          </a:bodyPr>
          <a:lstStyle/>
          <a:p>
            <a:pPr algn="ctr">
              <a:spcBef>
                <a:spcPts val="1400"/>
              </a:spcBef>
            </a:pPr>
            <a:r>
              <a:rPr lang="en-US" sz="2000"/>
              <a:t>When analyzing the data, the six most pronounced test statistics were the six categories detailed previously.</a:t>
            </a:r>
          </a:p>
        </p:txBody>
      </p:sp>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686834" y="1153572"/>
            <a:ext cx="3200400" cy="4461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Investigating Violence</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4"/>
          <p:cNvSpPr>
            <a:spLocks noGrp="1"/>
          </p:cNvSpPr>
          <p:nvPr>
            <p:ph idx="4294967295"/>
          </p:nvPr>
        </p:nvSpPr>
        <p:spPr>
          <a:xfrm>
            <a:off x="4447308" y="591344"/>
            <a:ext cx="6906491" cy="5585619"/>
          </a:xfrm>
          <a:prstGeom prst="rect">
            <a:avLst/>
          </a:prstGeom>
        </p:spPr>
        <p:txBody>
          <a:bodyPr vert="horz" lIns="91440" tIns="45720" rIns="91440" bIns="45720" rtlCol="0" anchor="ctr">
            <a:normAutofit/>
          </a:bodyPr>
          <a:lstStyle/>
          <a:p>
            <a:pPr>
              <a:spcBef>
                <a:spcPts val="1400"/>
              </a:spcBef>
            </a:pPr>
            <a:r>
              <a:rPr lang="en-US"/>
              <a:t>Following the analysis of these six categories, I then investigated general violence in public schools and looked to see if students overall are more violent following the Covid-19 lockdowns.</a:t>
            </a:r>
          </a:p>
          <a:p>
            <a:pPr>
              <a:spcBef>
                <a:spcPts val="1400"/>
              </a:spcBef>
            </a:pPr>
            <a:r>
              <a:rPr lang="en-US"/>
              <a:t>I created a single dataframe composed of the four primary categories of violence:</a:t>
            </a:r>
          </a:p>
          <a:p>
            <a:pPr lvl="1">
              <a:spcBef>
                <a:spcPts val="1400"/>
              </a:spcBef>
            </a:pPr>
            <a:r>
              <a:rPr lang="en-US"/>
              <a:t>Battery</a:t>
            </a:r>
          </a:p>
          <a:p>
            <a:pPr lvl="1">
              <a:spcBef>
                <a:spcPts val="1400"/>
              </a:spcBef>
            </a:pPr>
            <a:r>
              <a:rPr lang="en-US"/>
              <a:t>Fighting</a:t>
            </a:r>
          </a:p>
          <a:p>
            <a:pPr lvl="1">
              <a:spcBef>
                <a:spcPts val="1400"/>
              </a:spcBef>
            </a:pPr>
            <a:r>
              <a:rPr lang="en-US"/>
              <a:t>Physical Attach</a:t>
            </a:r>
          </a:p>
          <a:p>
            <a:pPr lvl="1">
              <a:spcBef>
                <a:spcPts val="1400"/>
              </a:spcBef>
            </a:pPr>
            <a:r>
              <a:rPr lang="en-US"/>
              <a:t>Sexual Assault</a:t>
            </a:r>
          </a:p>
        </p:txBody>
      </p:sp>
      <p:sp>
        <p:nvSpPr>
          <p:cNvPr id="4" name="Slide Number Placeholder 3"/>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p:cNvSpPr txBox="1"/>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Violent Behavior Results</a:t>
            </a:r>
          </a:p>
        </p:txBody>
      </p:sp>
      <p:sp>
        <p:nvSpPr>
          <p:cNvPr id="5" name="Content Placeholder 4"/>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2000"/>
              <a:t>As you can see, the scatterplot of the total violent behavior reports across Florida public schools has no linear regression and lacks a predictable manner.</a:t>
            </a:r>
          </a:p>
        </p:txBody>
      </p:sp>
      <p:pic>
        <p:nvPicPr>
          <p:cNvPr id="2" name="Picture 1">
            <a:extLst>
              <a:ext uri="{FF2B5EF4-FFF2-40B4-BE49-F238E27FC236}">
                <a16:creationId xmlns:a16="http://schemas.microsoft.com/office/drawing/2014/main" id="{A6846247-979B-B10A-E1B3-3892BC244B3F}"/>
              </a:ext>
            </a:extLst>
          </p:cNvPr>
          <p:cNvPicPr>
            <a:picLocks noChangeAspect="1"/>
          </p:cNvPicPr>
          <p:nvPr/>
        </p:nvPicPr>
        <p:blipFill>
          <a:blip r:embed="rId2"/>
          <a:stretch>
            <a:fillRect/>
          </a:stretch>
        </p:blipFill>
        <p:spPr>
          <a:xfrm>
            <a:off x="5445457" y="1248102"/>
            <a:ext cx="6155141" cy="4385537"/>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24</a:t>
            </a:fld>
            <a:endParaRPr lang="en-US" sz="1000">
              <a:solidFill>
                <a:schemeClr val="tx1">
                  <a:lumMod val="50000"/>
                  <a:lumOff val="50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3"/>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analyzing several categories, the six primary categories that contributed the most to the 30% in discipline incidences are</a:t>
            </a:r>
          </a:p>
          <a:p>
            <a:pPr lvl="1">
              <a:lnSpc>
                <a:spcPct val="100000"/>
              </a:lnSpc>
              <a:spcBef>
                <a:spcPts val="1400"/>
              </a:spcBef>
            </a:pPr>
            <a:r>
              <a:rPr lang="en-US" sz="1800" dirty="0">
                <a:solidFill>
                  <a:schemeClr val="accent3">
                    <a:lumMod val="25000"/>
                  </a:schemeClr>
                </a:solidFill>
                <a:latin typeface="Abadi" panose="020B0604020104020204" pitchFamily="34" charset="0"/>
              </a:rPr>
              <a:t>Disruption on Campus, Drug Use/Possession, Harassment, Other Sexual Offenses, Threat/Intimidation, and Tobacco Use</a:t>
            </a:r>
          </a:p>
          <a:p>
            <a:pPr>
              <a:lnSpc>
                <a:spcPct val="100000"/>
              </a:lnSpc>
              <a:spcBef>
                <a:spcPts val="1400"/>
              </a:spcBef>
            </a:pPr>
            <a:r>
              <a:rPr lang="en-US" sz="2200" dirty="0">
                <a:solidFill>
                  <a:schemeClr val="accent3">
                    <a:lumMod val="25000"/>
                  </a:schemeClr>
                </a:solidFill>
                <a:latin typeface="Abadi" panose="020B0604020104020204" pitchFamily="34" charset="0"/>
              </a:rPr>
              <a:t>All six of these categories point to an inner turmoil and mental health crisis amongst Florida public school students.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njohnsonlovesmath</a:t>
            </a:r>
            <a:r>
              <a:rPr lang="en-US" sz="2200" dirty="0">
                <a:solidFill>
                  <a:schemeClr val="accent3">
                    <a:lumMod val="25000"/>
                  </a:schemeClr>
                </a:solidFill>
                <a:latin typeface="Abadi" panose="020B0604020104020204" pitchFamily="34" charset="0"/>
              </a:rPr>
              <a:t>/Covid-Discipline-Analysis</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p:cNvSpPr txBox="1"/>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Executive Summary</a:t>
            </a:r>
          </a:p>
        </p:txBody>
      </p:sp>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21" name="Content Placeholder 2">
            <a:extLst>
              <a:ext uri="{FF2B5EF4-FFF2-40B4-BE49-F238E27FC236}">
                <a16:creationId xmlns:a16="http://schemas.microsoft.com/office/drawing/2014/main" id="{BDC40AF8-919A-B01E-E210-CBE85AC90089}"/>
              </a:ext>
            </a:extLst>
          </p:cNvPr>
          <p:cNvGraphicFramePr/>
          <p:nvPr>
            <p:extLst>
              <p:ext uri="{D42A27DB-BD31-4B8C-83A1-F6EECF244321}">
                <p14:modId xmlns:p14="http://schemas.microsoft.com/office/powerpoint/2010/main" val="35962304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reeform: Shape 33">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Rectangle 35">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p:cNvSpPr txBox="1"/>
          <p:nvPr/>
        </p:nvSpPr>
        <p:spPr>
          <a:xfrm>
            <a:off x="466722" y="586855"/>
            <a:ext cx="3201366"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Introduction</a:t>
            </a:r>
          </a:p>
        </p:txBody>
      </p:sp>
      <p:sp>
        <p:nvSpPr>
          <p:cNvPr id="5" name="Content Placeholder 2"/>
          <p:cNvSpPr txBox="1"/>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a:buFont typeface="Arial" panose="020B0604020202020204" pitchFamily="34" charset="0"/>
              <a:buChar char="•"/>
            </a:pPr>
            <a:r>
              <a:rPr lang="en-US" sz="2000" b="0" i="0" dirty="0">
                <a:solidFill>
                  <a:schemeClr val="tx1"/>
                </a:solidFill>
                <a:effectLst/>
                <a:latin typeface="+mn-lt"/>
              </a:rPr>
              <a:t>Schools across the nation are experiencing a change in the quantity and quality of disciplinary incidences since schools were forced to shut down from Covid. At the end of the 2019-2020 school year and into the 2020-2021 school year, schools were forced to develop and implement a fully online or hybrid model of education. Most schools</a:t>
            </a:r>
            <a:r>
              <a:rPr lang="en-US" sz="2000" dirty="0">
                <a:solidFill>
                  <a:schemeClr val="tx1"/>
                </a:solidFill>
                <a:latin typeface="+mn-lt"/>
              </a:rPr>
              <a:t> </a:t>
            </a:r>
            <a:r>
              <a:rPr lang="en-US" sz="2000" b="0" i="0" dirty="0">
                <a:solidFill>
                  <a:schemeClr val="tx1"/>
                </a:solidFill>
                <a:effectLst/>
                <a:latin typeface="+mn-lt"/>
              </a:rPr>
              <a:t>returned to full time instruction for the 2021-2022 school year, and quickly administrators began to notice a change in the typical disciplinary incidences.</a:t>
            </a:r>
          </a:p>
          <a:p>
            <a:pPr marL="0">
              <a:buFont typeface="Arial" panose="020B0604020202020204" pitchFamily="34" charset="0"/>
              <a:buChar char="•"/>
            </a:pPr>
            <a:r>
              <a:rPr lang="en-US" sz="2000" b="0" i="0" dirty="0">
                <a:solidFill>
                  <a:schemeClr val="tx1"/>
                </a:solidFill>
                <a:effectLst/>
                <a:latin typeface="+mn-lt"/>
              </a:rPr>
              <a:t>This projects seeks to discover the primary differences in behavior post-Covid of students in Florida and which behavioral incidences contributed the most to a nearly 30% increase post-Covid. By recognizing which specific behaviors are directly correlated and account for such a drastic increase, administrators can begin to implement policies and strategies to combat these behaviors, hopefully developing a more safe, educationally friendly environment for students.	</a:t>
            </a:r>
          </a:p>
        </p:txBody>
      </p:sp>
      <p:sp>
        <p:nvSpPr>
          <p:cNvPr id="4" name="Slide Number Placeholder 3"/>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a:t>
            </a:fld>
            <a:endParaRPr lang="en-US" sz="1100">
              <a:solidFill>
                <a:schemeClr val="tx1">
                  <a:lumMod val="50000"/>
                  <a:lumOff val="50000"/>
                </a:schemeClr>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6</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downloaded from the Florida Department of Education’s website on discipline.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Florida Discipline Report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focused mainly on state-wide consolidated discipline incidences from 2010-2019 and then from 2021-2022.</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school years of 2019-2020 and 2020-2021 were omitted from this project due to many schools closing or moving to a hybrid model during those school years in order to avoid skewed data. </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Data Collection – Excel</a:t>
            </a:r>
          </a:p>
        </p:txBody>
      </p:sp>
      <p:sp>
        <p:nvSpPr>
          <p:cNvPr id="29" name="Rectangle 2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1" name="Rectangle 3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700"/>
              <a:t>I imported the data from Excel and compiled the data into a single dataframe. </a:t>
            </a:r>
          </a:p>
          <a:p>
            <a:pPr>
              <a:spcBef>
                <a:spcPts val="1400"/>
              </a:spcBef>
            </a:pPr>
            <a:r>
              <a:rPr lang="en-US" sz="1700"/>
              <a:t>In order to keep the data consistent by column, I made the following changes:</a:t>
            </a:r>
          </a:p>
          <a:p>
            <a:pPr lvl="1">
              <a:spcBef>
                <a:spcPts val="1400"/>
              </a:spcBef>
            </a:pPr>
            <a:r>
              <a:rPr lang="en-US" sz="1700"/>
              <a:t>Renamed “Aggravated Battery” to ”Battery” in 2021-2022.</a:t>
            </a:r>
          </a:p>
          <a:p>
            <a:pPr lvl="1">
              <a:spcBef>
                <a:spcPts val="1400"/>
              </a:spcBef>
            </a:pPr>
            <a:r>
              <a:rPr lang="en-US" sz="1700"/>
              <a:t>Created new columns named “Physical Attack”, “Sexual Assault”, and “Hazing” for data years 2010-2014</a:t>
            </a:r>
          </a:p>
          <a:p>
            <a:pPr lvl="1">
              <a:spcBef>
                <a:spcPts val="1400"/>
              </a:spcBef>
            </a:pPr>
            <a:r>
              <a:rPr lang="en-US" sz="1700"/>
              <a:t>Removed ”Homicide” from data due to lack of data. </a:t>
            </a:r>
          </a:p>
          <a:p>
            <a:pPr lvl="1">
              <a:spcBef>
                <a:spcPts val="1400"/>
              </a:spcBef>
            </a:pPr>
            <a:endParaRPr lang="en-US" sz="1700"/>
          </a:p>
          <a:p>
            <a:endParaRPr lang="en-US" sz="1700"/>
          </a:p>
        </p:txBody>
      </p:sp>
      <p:pic>
        <p:nvPicPr>
          <p:cNvPr id="8" name="Picture 7">
            <a:extLst>
              <a:ext uri="{FF2B5EF4-FFF2-40B4-BE49-F238E27FC236}">
                <a16:creationId xmlns:a16="http://schemas.microsoft.com/office/drawing/2014/main" id="{61B32FE1-FEBB-1535-C411-9F672D738678}"/>
              </a:ext>
            </a:extLst>
          </p:cNvPr>
          <p:cNvPicPr>
            <a:picLocks noChangeAspect="1"/>
          </p:cNvPicPr>
          <p:nvPr/>
        </p:nvPicPr>
        <p:blipFill>
          <a:blip r:embed="rId2"/>
          <a:stretch>
            <a:fillRect/>
          </a:stretch>
        </p:blipFill>
        <p:spPr>
          <a:xfrm>
            <a:off x="5385816" y="1976379"/>
            <a:ext cx="6440424" cy="2849887"/>
          </a:xfrm>
          <a:prstGeom prst="rect">
            <a:avLst/>
          </a:prstGeom>
        </p:spPr>
      </p:pic>
      <p:sp>
        <p:nvSpPr>
          <p:cNvPr id="6" name="Slide Number Placeholder 5"/>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7</a:t>
            </a:fld>
            <a:endParaRPr lang="en-US" sz="1200">
              <a:solidFill>
                <a:schemeClr val="tx1">
                  <a:lumMod val="50000"/>
                  <a:lumOff val="50000"/>
                </a:schemeClr>
              </a:solidFill>
              <a:latin typeface="+mn-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6">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p:cNvSpPr txBox="1"/>
          <p:nvPr/>
        </p:nvSpPr>
        <p:spPr>
          <a:xfrm>
            <a:off x="438913" y="859536"/>
            <a:ext cx="4832802" cy="117043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a:solidFill>
                  <a:schemeClr val="tx1"/>
                </a:solidFill>
                <a:latin typeface="+mj-lt"/>
                <a:ea typeface="+mj-ea"/>
                <a:cs typeface="+mj-cs"/>
              </a:rPr>
              <a:t>Data Collection – Excel</a:t>
            </a:r>
          </a:p>
        </p:txBody>
      </p:sp>
      <p:sp>
        <p:nvSpPr>
          <p:cNvPr id="28" name="Rectangle 18">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0">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p:cNvSpPr>
            <a:spLocks noGrp="1"/>
          </p:cNvSpPr>
          <p:nvPr>
            <p:ph idx="4294967295"/>
          </p:nvPr>
        </p:nvSpPr>
        <p:spPr>
          <a:xfrm>
            <a:off x="438912" y="2512611"/>
            <a:ext cx="4832803" cy="3664351"/>
          </a:xfrm>
          <a:prstGeom prst="rect">
            <a:avLst/>
          </a:prstGeom>
        </p:spPr>
        <p:txBody>
          <a:bodyPr vert="horz" lIns="91440" tIns="45720" rIns="91440" bIns="45720" rtlCol="0">
            <a:normAutofit/>
          </a:bodyPr>
          <a:lstStyle/>
          <a:p>
            <a:r>
              <a:rPr lang="en-US" sz="1800"/>
              <a:t>After importing all of the data, I compiled the data into a single dataframe.</a:t>
            </a:r>
          </a:p>
          <a:p>
            <a:endParaRPr lang="en-US" sz="1800"/>
          </a:p>
          <a:p>
            <a:endParaRPr lang="en-US" sz="1800"/>
          </a:p>
          <a:p>
            <a:endParaRPr lang="en-US" sz="1800"/>
          </a:p>
        </p:txBody>
      </p:sp>
      <p:pic>
        <p:nvPicPr>
          <p:cNvPr id="2" name="Picture 1">
            <a:extLst>
              <a:ext uri="{FF2B5EF4-FFF2-40B4-BE49-F238E27FC236}">
                <a16:creationId xmlns:a16="http://schemas.microsoft.com/office/drawing/2014/main" id="{F299D477-4563-4D12-FC6F-2F485137023C}"/>
              </a:ext>
            </a:extLst>
          </p:cNvPr>
          <p:cNvPicPr>
            <a:picLocks noChangeAspect="1"/>
          </p:cNvPicPr>
          <p:nvPr/>
        </p:nvPicPr>
        <p:blipFill>
          <a:blip r:embed="rId2"/>
          <a:stretch>
            <a:fillRect/>
          </a:stretch>
        </p:blipFill>
        <p:spPr>
          <a:xfrm>
            <a:off x="6620256" y="687976"/>
            <a:ext cx="5138928" cy="2402448"/>
          </a:xfrm>
          <a:prstGeom prst="rect">
            <a:avLst/>
          </a:prstGeom>
        </p:spPr>
      </p:pic>
      <p:pic>
        <p:nvPicPr>
          <p:cNvPr id="3" name="Picture 2">
            <a:extLst>
              <a:ext uri="{FF2B5EF4-FFF2-40B4-BE49-F238E27FC236}">
                <a16:creationId xmlns:a16="http://schemas.microsoft.com/office/drawing/2014/main" id="{9EF1994B-C82E-B09E-DE29-7F0C5BBBE5E2}"/>
              </a:ext>
            </a:extLst>
          </p:cNvPr>
          <p:cNvPicPr>
            <a:picLocks noChangeAspect="1"/>
          </p:cNvPicPr>
          <p:nvPr/>
        </p:nvPicPr>
        <p:blipFill>
          <a:blip r:embed="rId3"/>
          <a:stretch>
            <a:fillRect/>
          </a:stretch>
        </p:blipFill>
        <p:spPr>
          <a:xfrm>
            <a:off x="6620256" y="3689307"/>
            <a:ext cx="5138928" cy="2222585"/>
          </a:xfrm>
          <a:prstGeom prst="rect">
            <a:avLst/>
          </a:prstGeom>
        </p:spPr>
      </p:pic>
      <p:sp>
        <p:nvSpPr>
          <p:cNvPr id="4" name="Slide Number Placeholder 3"/>
          <p:cNvSpPr>
            <a:spLocks noGrp="1"/>
          </p:cNvSpPr>
          <p:nvPr>
            <p:ph type="sldNum" sz="quarter" idx="12"/>
          </p:nvPr>
        </p:nvSpPr>
        <p:spPr>
          <a:xfrm>
            <a:off x="10329529" y="6356350"/>
            <a:ext cx="1423557"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txBox="1"/>
          <p:nvPr/>
        </p:nvSpPr>
        <p:spPr>
          <a:xfrm>
            <a:off x="841248" y="334644"/>
            <a:ext cx="10509504" cy="10769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Data Visualization</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8223816" y="5550376"/>
            <a:ext cx="2380640" cy="348555"/>
          </a:xfrm>
        </p:spPr>
        <p:txBody>
          <a:bodyPr/>
          <a:lstStyle/>
          <a:p>
            <a:pPr defTabSz="786384">
              <a:spcAft>
                <a:spcPts val="600"/>
              </a:spcAft>
            </a:pPr>
            <a:fld id="{5075537C-CA84-1446-933C-8E9D027F9201}" type="slidenum">
              <a:rPr lang="en-US" sz="1376" kern="1200">
                <a:solidFill>
                  <a:srgbClr val="1C7DDB"/>
                </a:solidFill>
                <a:latin typeface="Abadi" panose="020B0604020104020204" pitchFamily="34" charset="0"/>
                <a:ea typeface="+mn-ea"/>
                <a:cs typeface="+mn-cs"/>
              </a:rPr>
              <a:pPr defTabSz="786384">
                <a:spcAft>
                  <a:spcPts val="600"/>
                </a:spcAft>
              </a:pPr>
              <a:t>9</a:t>
            </a:fld>
            <a:endParaRPr lang="en-US"/>
          </a:p>
        </p:txBody>
      </p:sp>
      <p:sp>
        <p:nvSpPr>
          <p:cNvPr id="5" name="Content Placeholder 4"/>
          <p:cNvSpPr>
            <a:spLocks noGrp="1"/>
          </p:cNvSpPr>
          <p:nvPr>
            <p:ph idx="4294967295"/>
          </p:nvPr>
        </p:nvSpPr>
        <p:spPr>
          <a:xfrm>
            <a:off x="707497" y="1932931"/>
            <a:ext cx="3468468" cy="3776235"/>
          </a:xfrm>
          <a:prstGeom prst="rect">
            <a:avLst/>
          </a:prstGeom>
        </p:spPr>
        <p:txBody>
          <a:bodyPr lIns="91440" tIns="45720" rIns="91440" bIns="45720" anchor="t"/>
          <a:lstStyle/>
          <a:p>
            <a:pPr marL="196596" indent="-196596" defTabSz="786384">
              <a:spcBef>
                <a:spcPts val="860"/>
              </a:spcBef>
            </a:pPr>
            <a:r>
              <a:rPr lang="en-US" sz="2408" kern="1200" dirty="0">
                <a:solidFill>
                  <a:schemeClr val="tx1"/>
                </a:solidFill>
                <a:latin typeface="+mn-lt"/>
                <a:ea typeface="+mn-ea"/>
                <a:cs typeface="+mn-cs"/>
              </a:rPr>
              <a:t>Once the data was compiled, I analyzed the data using visualizations.</a:t>
            </a:r>
          </a:p>
          <a:p>
            <a:pPr marL="196596" indent="-196596" defTabSz="786384">
              <a:spcBef>
                <a:spcPts val="860"/>
              </a:spcBef>
            </a:pPr>
            <a:r>
              <a:rPr lang="en-US" sz="2408" dirty="0"/>
              <a:t>As we can see, in 2021-2022 we saw nearly a 30% in discipline incidences state-wide.</a:t>
            </a:r>
            <a:endParaRPr lang="en-US" dirty="0"/>
          </a:p>
        </p:txBody>
      </p:sp>
      <p:pic>
        <p:nvPicPr>
          <p:cNvPr id="2" name="Picture 1">
            <a:extLst>
              <a:ext uri="{FF2B5EF4-FFF2-40B4-BE49-F238E27FC236}">
                <a16:creationId xmlns:a16="http://schemas.microsoft.com/office/drawing/2014/main" id="{390B874C-C6A3-7B09-DAA1-D24A9EBE5D3F}"/>
              </a:ext>
            </a:extLst>
          </p:cNvPr>
          <p:cNvPicPr>
            <a:picLocks noChangeAspect="1"/>
          </p:cNvPicPr>
          <p:nvPr/>
        </p:nvPicPr>
        <p:blipFill>
          <a:blip r:embed="rId2"/>
          <a:stretch>
            <a:fillRect/>
          </a:stretch>
        </p:blipFill>
        <p:spPr>
          <a:xfrm>
            <a:off x="4883462" y="1518695"/>
            <a:ext cx="6258149" cy="4754089"/>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13927</TotalTime>
  <Words>1164</Words>
  <Application>Microsoft Macintosh PowerPoint</Application>
  <PresentationFormat>Widescreen</PresentationFormat>
  <Paragraphs>123</Paragraphs>
  <Slides>26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Abadi</vt:lpstr>
      <vt:lpstr>Arial</vt:lpstr>
      <vt:lpstr>Calibri</vt:lpstr>
      <vt:lpstr>Calibri Light</vt:lpstr>
      <vt:lpstr>Helvetica Neue Medium</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Nathan E Johnson</cp:lastModifiedBy>
  <cp:revision>208</cp:revision>
  <dcterms:created xsi:type="dcterms:W3CDTF">2021-04-29T18:58:00Z</dcterms:created>
  <dcterms:modified xsi:type="dcterms:W3CDTF">2023-05-15T02:03:42Z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